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3" autoAdjust="0"/>
    <p:restoredTop sz="94694" autoAdjust="0"/>
  </p:normalViewPr>
  <p:slideViewPr>
    <p:cSldViewPr snapToGrid="0" snapToObjects="1">
      <p:cViewPr varScale="1">
        <p:scale>
          <a:sx n="161" d="100"/>
          <a:sy n="161" d="100"/>
        </p:scale>
        <p:origin x="776" y="200"/>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jpg>
</file>

<file path=ppt/media/image4.jpg>
</file>

<file path=ppt/media/image5.png>
</file>

<file path=ppt/media/image6.jp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11/10/22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I worked on structural diversity of molecules for biotech applications, wrote and executed algorithmic trading strategies for Banc of America securities (a division of Bank of America). I am now concentrating on data science, machine learning, AI and analytics consulting and teaching. My most recent teaching product is a two week private immersion course on data science for engineers.</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Machine learning practice, often called data science, emphasizes empirical tuning of predictive models. When these practitioners run into common problems they propose and promote fixes somewhat different than the statistical canon. I’ll discuss two issues where data science practice differs from statistical inference: co-linear variables and building classifiers for un-balanced models. For co-linear variables the data science practice is often “regularize and ignore”, which I will define and explain why this fire and forget procedure seems to work. This lets us start to explore the consequences of using prediction quality as an exclusive model quality metric. For un-balanced models I argue that the result is the opposite: ignoring the internal probabilistic structure of the problem leads to unnecessarily clumsy work-arounds.</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As a rule of thumb, using the prevalence as the threshold (instead of 0.5), generally returns a predicted prevalence close to the actual, and can make more useful predictions on individuals.</a:t>
            </a:r>
          </a:p>
          <a:p>
            <a:pPr marL="0" lvl="0" indent="0">
              <a:buNone/>
            </a:pPr>
            <a:endParaRPr/>
          </a:p>
          <a:p>
            <a:pPr marL="0" lvl="0" indent="0">
              <a:buNone/>
            </a:pPr>
            <a:r>
              <a:t>Alternately, you can search for the threshold that matches the prevalence.</a:t>
            </a:r>
          </a:p>
          <a:p>
            <a:pPr marL="0" lvl="0" indent="0">
              <a:buNone/>
            </a:pPr>
            <a:endParaRPr/>
          </a:p>
          <a:p>
            <a:pPr marL="0" lvl="0" indent="0">
              <a:buNone/>
            </a:pPr>
            <a:r>
              <a:t>Python does have “.predict_proba()”</a:t>
            </a:r>
          </a:p>
        </p:txBody>
      </p:sp>
      <p:sp>
        <p:nvSpPr>
          <p:cNvPr id="4" name="Slide Number Placeholder 3"/>
          <p:cNvSpPr>
            <a:spLocks noGrp="1"/>
          </p:cNvSpPr>
          <p:nvPr>
            <p:ph type="sldNum" sz="quarter" idx="10"/>
          </p:nvPr>
        </p:nvSpPr>
        <p:spPr/>
        <p:txBody>
          <a:bodyPr/>
          <a:lstStyle/>
          <a:p>
            <a:fld id="{18BDFEC3-8487-43E8-A154-7C12CBC1FFF2}" type="slidenum">
              <a:rPr lang="en-US"/>
              <a:t>25</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11/10/22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sz="1800" baseline="0"/>
            </a:lvl1pPr>
            <a:lvl2pPr>
              <a:defRPr sz="1600" baseline="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11/10/22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11/10/22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11/10/22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11/10/22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nchor="b"/>
          <a:lstStyle>
            <a:lvl1pPr algn="l">
              <a:defRPr sz="1500" b="1"/>
            </a:lvl1pPr>
          </a:lstStyle>
          <a:p>
            <a:r>
              <a:rPr lang="en-US" dirty="0"/>
              <a:t>Click to edit Master title style</a:t>
            </a:r>
          </a:p>
        </p:txBody>
      </p:sp>
      <p:sp>
        <p:nvSpPr>
          <p:cNvPr id="3" name="Content Placeholder 2"/>
          <p:cNvSpPr>
            <a:spLocks noGrp="1"/>
          </p:cNvSpPr>
          <p:nvPr>
            <p:ph idx="1"/>
          </p:nvPr>
        </p:nvSpPr>
        <p:spPr>
          <a:xfrm>
            <a:off x="453483" y="2246737"/>
            <a:ext cx="8233316" cy="2347886"/>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3483" y="683941"/>
            <a:ext cx="8233316" cy="1562796"/>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dirty="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11/10/22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11/10/22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41EB5C9-1307-BA42-ABA2-0BC069CD8E7F}" type="datetimeFigureOut">
              <a:rPr lang="en-US" smtClean="0"/>
              <a:t>11/10/22</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342900" indent="-342900" algn="l" defTabSz="342900" rtl="0" eaLnBrk="1" latinLnBrk="0" hangingPunct="1">
        <a:spcBef>
          <a:spcPct val="20000"/>
        </a:spcBef>
        <a:buFont typeface="Arial"/>
        <a:buChar char="•"/>
        <a:defRPr sz="2000" kern="1200" baseline="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1800" kern="1200" baseline="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600" kern="1200" baseline="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www.win-vector.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discourse.datamethods.org/t/categorizing-continuous-variables/3402"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hyperlink" Target="https://win-vector.com/2014/03/08/can-a-classifier-that-never-says-yes-be-useful/" TargetMode="External"/><Relationship Id="rId3" Type="http://schemas.openxmlformats.org/officeDocument/2006/relationships/hyperlink" Target="https://win-vector.com/2020/10/05/squeezing-the-most-utility-from-your-models/" TargetMode="External"/><Relationship Id="rId7" Type="http://schemas.openxmlformats.org/officeDocument/2006/relationships/hyperlink" Target="https://github.com/WinVector/vtreat" TargetMode="External"/><Relationship Id="rId2" Type="http://schemas.openxmlformats.org/officeDocument/2006/relationships/hyperlink" Target="https://win-vector.com/2009/11/03/i-dont-think-that-means-what-you-think-it-means-statistics-to-english-translation-part-1-accuracy-measures/" TargetMode="External"/><Relationship Id="rId1" Type="http://schemas.openxmlformats.org/officeDocument/2006/relationships/slideLayout" Target="../slideLayouts/slideLayout2.xml"/><Relationship Id="rId6" Type="http://schemas.openxmlformats.org/officeDocument/2006/relationships/hyperlink" Target="https://win-vector.com/2011/09/14/the-simpler-derivation-of-logistic-regression/" TargetMode="External"/><Relationship Id="rId5" Type="http://schemas.openxmlformats.org/officeDocument/2006/relationships/hyperlink" Target="https://win-vector.com/2019/07/07/link-functions-versus-data-transforms/" TargetMode="External"/><Relationship Id="rId4" Type="http://schemas.openxmlformats.org/officeDocument/2006/relationships/hyperlink" Target="https://win-vector.com/2015/02/27/does-balancing-classes-improve-classifier-performance/" TargetMode="External"/><Relationship Id="rId9" Type="http://schemas.openxmlformats.org/officeDocument/2006/relationships/hyperlink" Target="https://win-vector.com/2019/11/12/when-cross-validation-is-more-powerful-than-regularization/"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github.com/WinVector/Examples/tree/main/Street_Fighting_Statistics"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marL="0" lvl="0" indent="0">
              <a:buNone/>
            </a:pPr>
            <a:r>
              <a:t>Data Science: Street Fighting Statistics</a:t>
            </a:r>
          </a:p>
        </p:txBody>
      </p:sp>
      <p:sp>
        <p:nvSpPr>
          <p:cNvPr id="3" name="Subtitle 2"/>
          <p:cNvSpPr>
            <a:spLocks noGrp="1"/>
          </p:cNvSpPr>
          <p:nvPr>
            <p:ph type="subTitle" idx="1"/>
          </p:nvPr>
        </p:nvSpPr>
        <p:spPr>
          <a:xfrm>
            <a:off x="1371600" y="2914650"/>
            <a:ext cx="6400800" cy="1314450"/>
          </a:xfrm>
        </p:spPr>
        <p:txBody>
          <a:bodyPr/>
          <a:lstStyle/>
          <a:p>
            <a:pPr marL="0" lvl="0" indent="0">
              <a:buNone/>
            </a:pPr>
            <a:br/>
            <a:br/>
            <a:r>
              <a:t>John Mount, </a:t>
            </a:r>
            <a:r>
              <a:rPr>
                <a:hlinkClick r:id="rId2"/>
              </a:rPr>
              <a:t>Win Vector LLC</a:t>
            </a:r>
          </a:p>
        </p:txBody>
      </p:sp>
      <p:sp>
        <p:nvSpPr>
          <p:cNvPr id="4" name="Date Placeholder 3"/>
          <p:cNvSpPr>
            <a:spLocks noGrp="1"/>
          </p:cNvSpPr>
          <p:nvPr>
            <p:ph type="dt" sz="half" idx="10"/>
          </p:nvPr>
        </p:nvSpPr>
        <p:spPr/>
        <p:txBody>
          <a:bodyPr/>
          <a:lstStyle/>
          <a:p>
            <a:pPr marL="0" lvl="0" indent="0">
              <a:buNone/>
            </a:pPr>
            <a:r>
              <a:t>11/9/22</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Held Out Evaluation</a:t>
            </a:r>
          </a:p>
        </p:txBody>
      </p:sp>
      <p:sp>
        <p:nvSpPr>
          <p:cNvPr id="3" name="Content Placeholder 2"/>
          <p:cNvSpPr>
            <a:spLocks noGrp="1"/>
          </p:cNvSpPr>
          <p:nvPr>
            <p:ph idx="1"/>
          </p:nvPr>
        </p:nvSpPr>
        <p:spPr/>
        <p:txBody>
          <a:bodyPr/>
          <a:lstStyle/>
          <a:p>
            <a:pPr marL="0" lvl="0" indent="0">
              <a:buNone/>
            </a:pPr>
            <a:r>
              <a:t>In deployment or production most data we see was not available when the model was trained! We try to simulate this for our evaluation by using held-out data.</a:t>
            </a:r>
          </a:p>
          <a:p>
            <a:pPr lvl="0" indent="0">
              <a:buNone/>
            </a:pPr>
            <a:r>
              <a:rPr>
                <a:solidFill>
                  <a:srgbClr val="5E5E5E"/>
                </a:solidFill>
                <a:latin typeface="Courier"/>
              </a:rPr>
              <a:t># build a per-family test/train split</a:t>
            </a:r>
            <a:br/>
            <a:r>
              <a:rPr>
                <a:solidFill>
                  <a:srgbClr val="003B4F"/>
                </a:solidFill>
                <a:latin typeface="Courier"/>
              </a:rPr>
              <a:t>families &lt;- </a:t>
            </a:r>
            <a:r>
              <a:rPr>
                <a:solidFill>
                  <a:srgbClr val="4758AB"/>
                </a:solidFill>
                <a:latin typeface="Courier"/>
              </a:rPr>
              <a:t>unique</a:t>
            </a:r>
            <a:r>
              <a:rPr>
                <a:solidFill>
                  <a:srgbClr val="003B4F"/>
                </a:solidFill>
                <a:latin typeface="Courier"/>
              </a:rPr>
              <a:t>(d</a:t>
            </a:r>
            <a:r>
              <a:rPr>
                <a:solidFill>
                  <a:srgbClr val="5E5E5E"/>
                </a:solidFill>
                <a:latin typeface="Courier"/>
              </a:rPr>
              <a:t>$</a:t>
            </a:r>
            <a:r>
              <a:rPr>
                <a:solidFill>
                  <a:srgbClr val="003B4F"/>
                </a:solidFill>
                <a:latin typeface="Courier"/>
              </a:rPr>
              <a:t>family)</a:t>
            </a:r>
            <a:br/>
            <a:r>
              <a:rPr>
                <a:solidFill>
                  <a:srgbClr val="003B4F"/>
                </a:solidFill>
                <a:latin typeface="Courier"/>
              </a:rPr>
              <a:t>train_families &lt;- </a:t>
            </a:r>
            <a:r>
              <a:rPr>
                <a:solidFill>
                  <a:srgbClr val="4758AB"/>
                </a:solidFill>
                <a:latin typeface="Courier"/>
              </a:rPr>
              <a:t>sample</a:t>
            </a:r>
            <a:r>
              <a:rPr>
                <a:solidFill>
                  <a:srgbClr val="003B4F"/>
                </a:solidFill>
                <a:latin typeface="Courier"/>
              </a:rPr>
              <a:t>(</a:t>
            </a:r>
            <a:br/>
            <a:r>
              <a:rPr>
                <a:solidFill>
                  <a:srgbClr val="003B4F"/>
                </a:solidFill>
                <a:latin typeface="Courier"/>
              </a:rPr>
              <a:t>  families, </a:t>
            </a:r>
            <a:br/>
            <a:r>
              <a:rPr>
                <a:solidFill>
                  <a:srgbClr val="003B4F"/>
                </a:solidFill>
                <a:latin typeface="Courier"/>
              </a:rPr>
              <a:t>  </a:t>
            </a:r>
            <a:r>
              <a:rPr>
                <a:solidFill>
                  <a:srgbClr val="657422"/>
                </a:solidFill>
                <a:latin typeface="Courier"/>
              </a:rPr>
              <a:t>size =</a:t>
            </a:r>
            <a:r>
              <a:rPr>
                <a:solidFill>
                  <a:srgbClr val="003B4F"/>
                </a:solidFill>
                <a:latin typeface="Courier"/>
              </a:rPr>
              <a:t> </a:t>
            </a:r>
            <a:r>
              <a:rPr>
                <a:solidFill>
                  <a:srgbClr val="AD0000"/>
                </a:solidFill>
                <a:latin typeface="Courier"/>
              </a:rPr>
              <a:t>0.8</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length</a:t>
            </a:r>
            <a:r>
              <a:rPr>
                <a:solidFill>
                  <a:srgbClr val="003B4F"/>
                </a:solidFill>
                <a:latin typeface="Courier"/>
              </a:rPr>
              <a:t>(families), </a:t>
            </a:r>
            <a:br/>
            <a:r>
              <a:rPr>
                <a:solidFill>
                  <a:srgbClr val="003B4F"/>
                </a:solidFill>
                <a:latin typeface="Courier"/>
              </a:rPr>
              <a:t>  </a:t>
            </a:r>
            <a:r>
              <a:rPr>
                <a:solidFill>
                  <a:srgbClr val="657422"/>
                </a:solidFill>
                <a:latin typeface="Courier"/>
              </a:rPr>
              <a:t>replace =</a:t>
            </a:r>
            <a:r>
              <a:rPr>
                <a:solidFill>
                  <a:srgbClr val="003B4F"/>
                </a:solidFill>
                <a:latin typeface="Courier"/>
              </a:rPr>
              <a:t> </a:t>
            </a:r>
            <a:r>
              <a:rPr>
                <a:solidFill>
                  <a:srgbClr val="8F5902"/>
                </a:solidFill>
                <a:latin typeface="Courier"/>
              </a:rPr>
              <a:t>FALSE</a:t>
            </a:r>
            <a:r>
              <a:rPr>
                <a:solidFill>
                  <a:srgbClr val="003B4F"/>
                </a:solidFill>
                <a:latin typeface="Courier"/>
              </a:rPr>
              <a:t>)</a:t>
            </a:r>
            <a:br/>
            <a:r>
              <a:rPr>
                <a:solidFill>
                  <a:srgbClr val="003B4F"/>
                </a:solidFill>
                <a:latin typeface="Courier"/>
              </a:rPr>
              <a:t>d_train &lt;- d[d</a:t>
            </a:r>
            <a:r>
              <a:rPr>
                <a:solidFill>
                  <a:srgbClr val="5E5E5E"/>
                </a:solidFill>
                <a:latin typeface="Courier"/>
              </a:rPr>
              <a:t>$</a:t>
            </a:r>
            <a:r>
              <a:rPr>
                <a:solidFill>
                  <a:srgbClr val="003B4F"/>
                </a:solidFill>
                <a:latin typeface="Courier"/>
              </a:rPr>
              <a:t>family </a:t>
            </a:r>
            <a:r>
              <a:rPr>
                <a:solidFill>
                  <a:srgbClr val="5E5E5E"/>
                </a:solidFill>
                <a:latin typeface="Courier"/>
              </a:rPr>
              <a:t>%in%</a:t>
            </a:r>
            <a:r>
              <a:rPr>
                <a:solidFill>
                  <a:srgbClr val="003B4F"/>
                </a:solidFill>
                <a:latin typeface="Courier"/>
              </a:rPr>
              <a:t> train_families, ]</a:t>
            </a:r>
            <a:br/>
            <a:r>
              <a:rPr>
                <a:solidFill>
                  <a:srgbClr val="003B4F"/>
                </a:solidFill>
                <a:latin typeface="Courier"/>
              </a:rPr>
              <a:t>d_test &lt;- d[</a:t>
            </a:r>
            <a:r>
              <a:rPr>
                <a:solidFill>
                  <a:srgbClr val="5E5E5E"/>
                </a:solidFill>
                <a:latin typeface="Courier"/>
              </a:rPr>
              <a:t>!</a:t>
            </a:r>
            <a:r>
              <a:rPr>
                <a:solidFill>
                  <a:srgbClr val="003B4F"/>
                </a:solidFill>
                <a:latin typeface="Courier"/>
              </a:rPr>
              <a:t>(d</a:t>
            </a:r>
            <a:r>
              <a:rPr>
                <a:solidFill>
                  <a:srgbClr val="5E5E5E"/>
                </a:solidFill>
                <a:latin typeface="Courier"/>
              </a:rPr>
              <a:t>$</a:t>
            </a:r>
            <a:r>
              <a:rPr>
                <a:solidFill>
                  <a:srgbClr val="003B4F"/>
                </a:solidFill>
                <a:latin typeface="Courier"/>
              </a:rPr>
              <a:t>family </a:t>
            </a:r>
            <a:r>
              <a:rPr>
                <a:solidFill>
                  <a:srgbClr val="5E5E5E"/>
                </a:solidFill>
                <a:latin typeface="Courier"/>
              </a:rPr>
              <a:t>%in%</a:t>
            </a:r>
            <a:r>
              <a:rPr>
                <a:solidFill>
                  <a:srgbClr val="003B4F"/>
                </a:solidFill>
                <a:latin typeface="Courier"/>
              </a:rPr>
              <a:t> train_families),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marL="0" lvl="0" indent="0">
              <a:buNone/>
            </a:pPr>
            <a:r>
              <a:t>A Model</a:t>
            </a:r>
          </a:p>
        </p:txBody>
      </p:sp>
      <p:sp>
        <p:nvSpPr>
          <p:cNvPr id="4" name="Text Placeholder 3"/>
          <p:cNvSpPr>
            <a:spLocks noGrp="1"/>
          </p:cNvSpPr>
          <p:nvPr>
            <p:ph type="body" sz="half" idx="2"/>
          </p:nvPr>
        </p:nvSpPr>
        <p:spPr/>
        <p:txBody>
          <a:bodyPr/>
          <a:lstStyle/>
          <a:p>
            <a:pPr marL="0" lvl="0" indent="0">
              <a:buNone/>
            </a:pPr>
            <a:r>
              <a:t>Here is a standard model. Notice </a:t>
            </a:r>
            <a:r>
              <a:rPr>
                <a:latin typeface="Courier"/>
              </a:rPr>
              <a:t>mid_parent</a:t>
            </a:r>
            <a:r>
              <a:t> is suppressed as it is co-linear with some combination of </a:t>
            </a:r>
            <a:r>
              <a:rPr>
                <a:latin typeface="Courier"/>
              </a:rPr>
              <a:t>father</a:t>
            </a:r>
            <a:r>
              <a:t> and </a:t>
            </a:r>
            <a:r>
              <a:rPr>
                <a:latin typeface="Courier"/>
              </a:rPr>
              <a:t>mother</a:t>
            </a:r>
            <a:r>
              <a:t>.</a:t>
            </a:r>
          </a:p>
          <a:p>
            <a:pPr lvl="0" indent="0">
              <a:buNone/>
            </a:pPr>
            <a:r>
              <a:rPr>
                <a:solidFill>
                  <a:srgbClr val="003B4F"/>
                </a:solidFill>
                <a:latin typeface="Courier"/>
              </a:rPr>
              <a:t>model_1 &lt;- </a:t>
            </a:r>
            <a:r>
              <a:rPr>
                <a:solidFill>
                  <a:srgbClr val="4758AB"/>
                </a:solidFill>
                <a:latin typeface="Courier"/>
              </a:rPr>
              <a:t>lm</a:t>
            </a:r>
            <a:r>
              <a:rPr>
                <a:solidFill>
                  <a:srgbClr val="003B4F"/>
                </a:solidFill>
                <a:latin typeface="Courier"/>
              </a:rPr>
              <a:t>(  </a:t>
            </a:r>
            <a:r>
              <a:rPr>
                <a:solidFill>
                  <a:srgbClr val="5E5E5E"/>
                </a:solidFill>
                <a:latin typeface="Courier"/>
              </a:rPr>
              <a:t># standard OLS model</a:t>
            </a:r>
            <a:br/>
            <a:r>
              <a:rPr>
                <a:solidFill>
                  <a:srgbClr val="003B4F"/>
                </a:solidFill>
                <a:latin typeface="Courier"/>
              </a:rPr>
              <a:t>  height </a:t>
            </a:r>
            <a:r>
              <a:rPr>
                <a:solidFill>
                  <a:srgbClr val="5E5E5E"/>
                </a:solidFill>
                <a:latin typeface="Courier"/>
              </a:rPr>
              <a:t>~</a:t>
            </a:r>
            <a:r>
              <a:rPr>
                <a:solidFill>
                  <a:srgbClr val="003B4F"/>
                </a:solidFill>
                <a:latin typeface="Courier"/>
              </a:rPr>
              <a:t> father </a:t>
            </a:r>
            <a:r>
              <a:rPr>
                <a:solidFill>
                  <a:srgbClr val="5E5E5E"/>
                </a:solidFill>
                <a:latin typeface="Courier"/>
              </a:rPr>
              <a:t>+</a:t>
            </a:r>
            <a:r>
              <a:rPr>
                <a:solidFill>
                  <a:srgbClr val="003B4F"/>
                </a:solidFill>
                <a:latin typeface="Courier"/>
              </a:rPr>
              <a:t> mother </a:t>
            </a:r>
            <a:r>
              <a:rPr>
                <a:solidFill>
                  <a:srgbClr val="5E5E5E"/>
                </a:solidFill>
                <a:latin typeface="Courier"/>
              </a:rPr>
              <a:t>+</a:t>
            </a:r>
            <a:r>
              <a:rPr>
                <a:solidFill>
                  <a:srgbClr val="003B4F"/>
                </a:solidFill>
                <a:latin typeface="Courier"/>
              </a:rPr>
              <a:t> mid_parent, </a:t>
            </a:r>
            <a:br/>
            <a:r>
              <a:rPr>
                <a:solidFill>
                  <a:srgbClr val="003B4F"/>
                </a:solidFill>
                <a:latin typeface="Courier"/>
              </a:rPr>
              <a:t>  </a:t>
            </a:r>
            <a:r>
              <a:rPr>
                <a:solidFill>
                  <a:srgbClr val="657422"/>
                </a:solidFill>
                <a:latin typeface="Courier"/>
              </a:rPr>
              <a:t>data =</a:t>
            </a:r>
            <a:r>
              <a:rPr>
                <a:solidFill>
                  <a:srgbClr val="003B4F"/>
                </a:solidFill>
                <a:latin typeface="Courier"/>
              </a:rPr>
              <a:t> d_train)</a:t>
            </a:r>
            <a:br/>
            <a:r>
              <a:rPr>
                <a:solidFill>
                  <a:srgbClr val="4758AB"/>
                </a:solidFill>
                <a:latin typeface="Courier"/>
              </a:rPr>
              <a:t>summary</a:t>
            </a:r>
            <a:r>
              <a:rPr>
                <a:solidFill>
                  <a:srgbClr val="003B4F"/>
                </a:solidFill>
                <a:latin typeface="Courier"/>
              </a:rPr>
              <a:t>(model_1)</a:t>
            </a:r>
            <a:r>
              <a:rPr>
                <a:solidFill>
                  <a:srgbClr val="5E5E5E"/>
                </a:solidFill>
                <a:latin typeface="Courier"/>
              </a:rPr>
              <a:t>$</a:t>
            </a:r>
            <a:r>
              <a:rPr>
                <a:solidFill>
                  <a:srgbClr val="003B4F"/>
                </a:solidFill>
                <a:latin typeface="Courier"/>
              </a:rPr>
              <a:t>coefficients </a:t>
            </a:r>
            <a:r>
              <a:rPr>
                <a:solidFill>
                  <a:srgbClr val="5E5E5E"/>
                </a:solidFill>
                <a:latin typeface="Courier"/>
              </a:rPr>
              <a:t>|&gt;</a:t>
            </a:r>
            <a:r>
              <a:rPr>
                <a:solidFill>
                  <a:srgbClr val="003B4F"/>
                </a:solidFill>
                <a:latin typeface="Courier"/>
              </a:rPr>
              <a:t> knitr</a:t>
            </a:r>
            <a:r>
              <a:rPr>
                <a:solidFill>
                  <a:srgbClr val="5E5E5E"/>
                </a:solidFill>
                <a:latin typeface="Courier"/>
              </a:rPr>
              <a:t>::</a:t>
            </a:r>
            <a:r>
              <a:rPr>
                <a:solidFill>
                  <a:srgbClr val="4758AB"/>
                </a:solidFill>
                <a:latin typeface="Courier"/>
              </a:rPr>
              <a:t>kable</a:t>
            </a:r>
            <a:r>
              <a:rPr>
                <a:solidFill>
                  <a:srgbClr val="003B4F"/>
                </a:solidFill>
                <a:latin typeface="Courier"/>
              </a:rPr>
              <a:t>()</a:t>
            </a:r>
          </a:p>
        </p:txBody>
      </p:sp>
      <p:graphicFrame>
        <p:nvGraphicFramePr>
          <p:cNvPr id="6" name="Content Placeholder 5"/>
          <p:cNvGraphicFramePr>
            <a:graphicFrameLocks noGrp="1"/>
          </p:cNvGraphicFramePr>
          <p:nvPr>
            <p:ph idx="1"/>
          </p:nvPr>
        </p:nvGraphicFramePr>
        <p:xfrm>
          <a:off x="444500" y="2235200"/>
          <a:ext cx="8229600" cy="2336800"/>
        </p:xfrm>
        <a:graphic>
          <a:graphicData uri="http://schemas.openxmlformats.org/drawingml/2006/table">
            <a:tbl>
              <a:tblPr firstRow="1" bandRow="1">
                <a:tableStyleId>{5C22544A-7EE6-4342-B048-85BDC9FD1C3A}</a:tableStyleId>
              </a:tblPr>
              <a:tblGrid>
                <a:gridCol w="1638300">
                  <a:extLst>
                    <a:ext uri="{9D8B030D-6E8A-4147-A177-3AD203B41FA5}">
                      <a16:colId xmlns:a16="http://schemas.microsoft.com/office/drawing/2014/main" val="20000"/>
                    </a:ext>
                  </a:extLst>
                </a:gridCol>
                <a:gridCol w="1638300">
                  <a:extLst>
                    <a:ext uri="{9D8B030D-6E8A-4147-A177-3AD203B41FA5}">
                      <a16:colId xmlns:a16="http://schemas.microsoft.com/office/drawing/2014/main" val="20001"/>
                    </a:ext>
                  </a:extLst>
                </a:gridCol>
                <a:gridCol w="1638300">
                  <a:extLst>
                    <a:ext uri="{9D8B030D-6E8A-4147-A177-3AD203B41FA5}">
                      <a16:colId xmlns:a16="http://schemas.microsoft.com/office/drawing/2014/main" val="20002"/>
                    </a:ext>
                  </a:extLst>
                </a:gridCol>
                <a:gridCol w="1638300">
                  <a:extLst>
                    <a:ext uri="{9D8B030D-6E8A-4147-A177-3AD203B41FA5}">
                      <a16:colId xmlns:a16="http://schemas.microsoft.com/office/drawing/2014/main" val="20003"/>
                    </a:ext>
                  </a:extLst>
                </a:gridCol>
                <a:gridCol w="1638300">
                  <a:extLst>
                    <a:ext uri="{9D8B030D-6E8A-4147-A177-3AD203B41FA5}">
                      <a16:colId xmlns:a16="http://schemas.microsoft.com/office/drawing/2014/main" val="20004"/>
                    </a:ext>
                  </a:extLst>
                </a:gridCol>
              </a:tblGrid>
              <a:tr h="0">
                <a:tc>
                  <a:txBody>
                    <a:bodyPr/>
                    <a:lstStyle/>
                    <a:p>
                      <a:endParaRPr/>
                    </a:p>
                  </a:txBody>
                  <a:tcPr/>
                </a:tc>
                <a:tc>
                  <a:txBody>
                    <a:bodyPr/>
                    <a:lstStyle/>
                    <a:p>
                      <a:pPr marL="0" lvl="0" indent="0" algn="r">
                        <a:buNone/>
                      </a:pPr>
                      <a:r>
                        <a:t>Estimate</a:t>
                      </a:r>
                    </a:p>
                  </a:txBody>
                  <a:tcPr/>
                </a:tc>
                <a:tc>
                  <a:txBody>
                    <a:bodyPr/>
                    <a:lstStyle/>
                    <a:p>
                      <a:pPr marL="0" lvl="0" indent="0" algn="r">
                        <a:buNone/>
                      </a:pPr>
                      <a:r>
                        <a:t>Std. Error</a:t>
                      </a:r>
                    </a:p>
                  </a:txBody>
                  <a:tcPr/>
                </a:tc>
                <a:tc>
                  <a:txBody>
                    <a:bodyPr/>
                    <a:lstStyle/>
                    <a:p>
                      <a:pPr marL="0" lvl="0" indent="0" algn="r">
                        <a:buNone/>
                      </a:pPr>
                      <a:r>
                        <a:t>t value</a:t>
                      </a:r>
                    </a:p>
                  </a:txBody>
                  <a:tcPr/>
                </a:tc>
                <a:tc>
                  <a:txBody>
                    <a:bodyPr/>
                    <a:lstStyle/>
                    <a:p>
                      <a:pPr marL="0" lvl="0" indent="0" algn="r">
                        <a:buNone/>
                      </a:pPr>
                      <a:r>
                        <a:t>Pr(&gt;|t|)</a:t>
                      </a:r>
                    </a:p>
                  </a:txBody>
                  <a:tcPr/>
                </a:tc>
                <a:extLst>
                  <a:ext uri="{0D108BD9-81ED-4DB2-BD59-A6C34878D82A}">
                    <a16:rowId xmlns:a16="http://schemas.microsoft.com/office/drawing/2014/main" val="10000"/>
                  </a:ext>
                </a:extLst>
              </a:tr>
              <a:tr h="0">
                <a:tc>
                  <a:txBody>
                    <a:bodyPr/>
                    <a:lstStyle/>
                    <a:p>
                      <a:pPr marL="0" lvl="0" indent="0" algn="l">
                        <a:buNone/>
                      </a:pPr>
                      <a:r>
                        <a:t>(Intercept)</a:t>
                      </a:r>
                    </a:p>
                  </a:txBody>
                  <a:tcPr/>
                </a:tc>
                <a:tc>
                  <a:txBody>
                    <a:bodyPr/>
                    <a:lstStyle/>
                    <a:p>
                      <a:pPr marL="0" lvl="0" indent="0" algn="r">
                        <a:buNone/>
                      </a:pPr>
                      <a:r>
                        <a:t>19.7779649</a:t>
                      </a:r>
                    </a:p>
                  </a:txBody>
                  <a:tcPr/>
                </a:tc>
                <a:tc>
                  <a:txBody>
                    <a:bodyPr/>
                    <a:lstStyle/>
                    <a:p>
                      <a:pPr marL="0" lvl="0" indent="0" algn="r">
                        <a:buNone/>
                      </a:pPr>
                      <a:r>
                        <a:t>4.5749414</a:t>
                      </a:r>
                    </a:p>
                  </a:txBody>
                  <a:tcPr/>
                </a:tc>
                <a:tc>
                  <a:txBody>
                    <a:bodyPr/>
                    <a:lstStyle/>
                    <a:p>
                      <a:pPr marL="0" lvl="0" indent="0" algn="r">
                        <a:buNone/>
                      </a:pPr>
                      <a:r>
                        <a:t>4.323108</a:t>
                      </a:r>
                    </a:p>
                  </a:txBody>
                  <a:tcPr/>
                </a:tc>
                <a:tc>
                  <a:txBody>
                    <a:bodyPr/>
                    <a:lstStyle/>
                    <a:p>
                      <a:pPr marL="0" lvl="0" indent="0" algn="r">
                        <a:buNone/>
                      </a:pPr>
                      <a:r>
                        <a:t>1.76e-05</a:t>
                      </a:r>
                    </a:p>
                  </a:txBody>
                  <a:tcPr/>
                </a:tc>
                <a:extLst>
                  <a:ext uri="{0D108BD9-81ED-4DB2-BD59-A6C34878D82A}">
                    <a16:rowId xmlns:a16="http://schemas.microsoft.com/office/drawing/2014/main" val="10001"/>
                  </a:ext>
                </a:extLst>
              </a:tr>
              <a:tr h="0">
                <a:tc>
                  <a:txBody>
                    <a:bodyPr/>
                    <a:lstStyle/>
                    <a:p>
                      <a:pPr marL="0" lvl="0" indent="0" algn="l">
                        <a:buNone/>
                      </a:pPr>
                      <a:r>
                        <a:t>father</a:t>
                      </a:r>
                    </a:p>
                  </a:txBody>
                  <a:tcPr/>
                </a:tc>
                <a:tc>
                  <a:txBody>
                    <a:bodyPr/>
                    <a:lstStyle/>
                    <a:p>
                      <a:pPr marL="0" lvl="0" indent="0" algn="r">
                        <a:buNone/>
                      </a:pPr>
                      <a:r>
                        <a:t>0.3932891</a:t>
                      </a:r>
                    </a:p>
                  </a:txBody>
                  <a:tcPr/>
                </a:tc>
                <a:tc>
                  <a:txBody>
                    <a:bodyPr/>
                    <a:lstStyle/>
                    <a:p>
                      <a:pPr marL="0" lvl="0" indent="0" algn="r">
                        <a:buNone/>
                      </a:pPr>
                      <a:r>
                        <a:t>0.0513849</a:t>
                      </a:r>
                    </a:p>
                  </a:txBody>
                  <a:tcPr/>
                </a:tc>
                <a:tc>
                  <a:txBody>
                    <a:bodyPr/>
                    <a:lstStyle/>
                    <a:p>
                      <a:pPr marL="0" lvl="0" indent="0" algn="r">
                        <a:buNone/>
                      </a:pPr>
                      <a:r>
                        <a:t>7.653786</a:t>
                      </a:r>
                    </a:p>
                  </a:txBody>
                  <a:tcPr/>
                </a:tc>
                <a:tc>
                  <a:txBody>
                    <a:bodyPr/>
                    <a:lstStyle/>
                    <a:p>
                      <a:pPr marL="0" lvl="0" indent="0" algn="r">
                        <a:buNone/>
                      </a:pPr>
                      <a:r>
                        <a:t>0.00e+00</a:t>
                      </a:r>
                    </a:p>
                  </a:txBody>
                  <a:tcPr/>
                </a:tc>
                <a:extLst>
                  <a:ext uri="{0D108BD9-81ED-4DB2-BD59-A6C34878D82A}">
                    <a16:rowId xmlns:a16="http://schemas.microsoft.com/office/drawing/2014/main" val="10002"/>
                  </a:ext>
                </a:extLst>
              </a:tr>
              <a:tr h="0">
                <a:tc>
                  <a:txBody>
                    <a:bodyPr/>
                    <a:lstStyle/>
                    <a:p>
                      <a:pPr marL="0" lvl="0" indent="0" algn="l">
                        <a:buNone/>
                      </a:pPr>
                      <a:r>
                        <a:t>mother</a:t>
                      </a:r>
                    </a:p>
                  </a:txBody>
                  <a:tcPr/>
                </a:tc>
                <a:tc>
                  <a:txBody>
                    <a:bodyPr/>
                    <a:lstStyle/>
                    <a:p>
                      <a:pPr marL="0" lvl="0" indent="0" algn="r">
                        <a:buNone/>
                      </a:pPr>
                      <a:r>
                        <a:t>0.3076535</a:t>
                      </a:r>
                    </a:p>
                  </a:txBody>
                  <a:tcPr/>
                </a:tc>
                <a:tc>
                  <a:txBody>
                    <a:bodyPr/>
                    <a:lstStyle/>
                    <a:p>
                      <a:pPr marL="0" lvl="0" indent="0" algn="r">
                        <a:buNone/>
                      </a:pPr>
                      <a:r>
                        <a:t>0.0524606</a:t>
                      </a:r>
                    </a:p>
                  </a:txBody>
                  <a:tcPr/>
                </a:tc>
                <a:tc>
                  <a:txBody>
                    <a:bodyPr/>
                    <a:lstStyle/>
                    <a:p>
                      <a:pPr marL="0" lvl="0" indent="0" algn="r">
                        <a:buNone/>
                      </a:pPr>
                      <a:r>
                        <a:t>5.864472</a:t>
                      </a:r>
                    </a:p>
                  </a:txBody>
                  <a:tcPr/>
                </a:tc>
                <a:tc>
                  <a:txBody>
                    <a:bodyPr/>
                    <a:lstStyle/>
                    <a:p>
                      <a:pPr marL="0" lvl="0" indent="0" algn="r">
                        <a:buNone/>
                      </a:pPr>
                      <a:r>
                        <a:t>0.00e+00</a:t>
                      </a:r>
                    </a:p>
                  </a:txBody>
                  <a:tcPr/>
                </a:tc>
                <a:extLst>
                  <a:ext uri="{0D108BD9-81ED-4DB2-BD59-A6C34878D82A}">
                    <a16:rowId xmlns:a16="http://schemas.microsoft.com/office/drawing/2014/main" val="10003"/>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  favoritism-it-sucks-favoritism-21936802.png"/>
          <p:cNvPicPr>
            <a:picLocks noGrp="1" noChangeAspect="1"/>
          </p:cNvPicPr>
          <p:nvPr/>
        </p:nvPicPr>
        <p:blipFill>
          <a:blip r:embed="rId2"/>
          <a:stretch>
            <a:fillRect/>
          </a:stretch>
        </p:blipFill>
        <p:spPr bwMode="auto">
          <a:xfrm>
            <a:off x="3175000" y="1193800"/>
            <a:ext cx="2794000" cy="2882900"/>
          </a:xfrm>
          <a:prstGeom prst="rect">
            <a:avLst/>
          </a:prstGeom>
          <a:noFill/>
          <a:ln w="9525">
            <a:noFill/>
            <a:headEnd/>
            <a:tailEnd/>
          </a:ln>
        </p:spPr>
      </p:pic>
      <p:sp>
        <p:nvSpPr>
          <p:cNvPr id="3" name="TextBox 3"/>
          <p:cNvSpPr txBox="1"/>
          <p:nvPr/>
        </p:nvSpPr>
        <p:spPr>
          <a:xfrm>
            <a:off x="457200" y="4076700"/>
            <a:ext cx="8229600" cy="508000"/>
          </a:xfrm>
          <a:prstGeom prst="rect">
            <a:avLst/>
          </a:prstGeom>
          <a:noFill/>
        </p:spPr>
        <p:txBody>
          <a:bodyPr/>
          <a:lstStyle/>
          <a:p>
            <a:pPr marL="0" lvl="0" indent="0" algn="ctr">
              <a:buNone/>
            </a:pPr>
            <a:r>
              <a:t>Picking one variable over another</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marL="0" lvl="0" indent="0">
              <a:buNone/>
            </a:pPr>
            <a:r>
              <a:t>Another Model</a:t>
            </a:r>
          </a:p>
        </p:txBody>
      </p:sp>
      <p:sp>
        <p:nvSpPr>
          <p:cNvPr id="4" name="Text Placeholder 3"/>
          <p:cNvSpPr>
            <a:spLocks noGrp="1"/>
          </p:cNvSpPr>
          <p:nvPr>
            <p:ph type="body" sz="half" idx="2"/>
          </p:nvPr>
        </p:nvSpPr>
        <p:spPr/>
        <p:txBody>
          <a:bodyPr/>
          <a:lstStyle/>
          <a:p>
            <a:pPr lvl="0" indent="0">
              <a:buNone/>
            </a:pPr>
            <a:r>
              <a:rPr>
                <a:solidFill>
                  <a:srgbClr val="003B4F"/>
                </a:solidFill>
                <a:latin typeface="Courier"/>
              </a:rPr>
              <a:t>var_cols &lt;- </a:t>
            </a:r>
            <a:r>
              <a:rPr>
                <a:solidFill>
                  <a:srgbClr val="4758AB"/>
                </a:solidFill>
                <a:latin typeface="Courier"/>
              </a:rPr>
              <a:t>c</a:t>
            </a:r>
            <a:r>
              <a:rPr>
                <a:solidFill>
                  <a:srgbClr val="003B4F"/>
                </a:solidFill>
                <a:latin typeface="Courier"/>
              </a:rPr>
              <a:t>(</a:t>
            </a:r>
            <a:r>
              <a:rPr>
                <a:solidFill>
                  <a:srgbClr val="20794D"/>
                </a:solidFill>
                <a:latin typeface="Courier"/>
              </a:rPr>
              <a:t>"father"</a:t>
            </a:r>
            <a:r>
              <a:rPr>
                <a:solidFill>
                  <a:srgbClr val="003B4F"/>
                </a:solidFill>
                <a:latin typeface="Courier"/>
              </a:rPr>
              <a:t>, </a:t>
            </a:r>
            <a:r>
              <a:rPr>
                <a:solidFill>
                  <a:srgbClr val="20794D"/>
                </a:solidFill>
                <a:latin typeface="Courier"/>
              </a:rPr>
              <a:t>"mother"</a:t>
            </a:r>
            <a:r>
              <a:rPr>
                <a:solidFill>
                  <a:srgbClr val="003B4F"/>
                </a:solidFill>
                <a:latin typeface="Courier"/>
              </a:rPr>
              <a:t>, </a:t>
            </a:r>
            <a:r>
              <a:rPr>
                <a:solidFill>
                  <a:srgbClr val="20794D"/>
                </a:solidFill>
                <a:latin typeface="Courier"/>
              </a:rPr>
              <a:t>"mid_parent"</a:t>
            </a:r>
            <a:r>
              <a:rPr>
                <a:solidFill>
                  <a:srgbClr val="003B4F"/>
                </a:solidFill>
                <a:latin typeface="Courier"/>
              </a:rPr>
              <a:t>)</a:t>
            </a:r>
            <a:br/>
            <a:r>
              <a:rPr>
                <a:solidFill>
                  <a:srgbClr val="003B4F"/>
                </a:solidFill>
                <a:latin typeface="Courier"/>
              </a:rPr>
              <a:t>model_2 &lt;- glmnet</a:t>
            </a:r>
            <a:r>
              <a:rPr>
                <a:solidFill>
                  <a:srgbClr val="5E5E5E"/>
                </a:solidFill>
                <a:latin typeface="Courier"/>
              </a:rPr>
              <a:t>::</a:t>
            </a:r>
            <a:r>
              <a:rPr>
                <a:solidFill>
                  <a:srgbClr val="4758AB"/>
                </a:solidFill>
                <a:latin typeface="Courier"/>
              </a:rPr>
              <a:t>glmnet</a:t>
            </a:r>
            <a:r>
              <a:rPr>
                <a:solidFill>
                  <a:srgbClr val="003B4F"/>
                </a:solidFill>
                <a:latin typeface="Courier"/>
              </a:rPr>
              <a:t>(  </a:t>
            </a:r>
            <a:r>
              <a:rPr>
                <a:solidFill>
                  <a:srgbClr val="5E5E5E"/>
                </a:solidFill>
                <a:latin typeface="Courier"/>
              </a:rPr>
              <a:t># L2 regularized model</a:t>
            </a:r>
            <a:br/>
            <a:r>
              <a:rPr>
                <a:solidFill>
                  <a:srgbClr val="003B4F"/>
                </a:solidFill>
                <a:latin typeface="Courier"/>
              </a:rPr>
              <a:t>    </a:t>
            </a:r>
            <a:r>
              <a:rPr>
                <a:solidFill>
                  <a:srgbClr val="657422"/>
                </a:solidFill>
                <a:latin typeface="Courier"/>
              </a:rPr>
              <a:t>x =</a:t>
            </a:r>
            <a:r>
              <a:rPr>
                <a:solidFill>
                  <a:srgbClr val="003B4F"/>
                </a:solidFill>
                <a:latin typeface="Courier"/>
              </a:rPr>
              <a:t> </a:t>
            </a:r>
            <a:r>
              <a:rPr>
                <a:solidFill>
                  <a:srgbClr val="4758AB"/>
                </a:solidFill>
                <a:latin typeface="Courier"/>
              </a:rPr>
              <a:t>as.matrix</a:t>
            </a:r>
            <a:r>
              <a:rPr>
                <a:solidFill>
                  <a:srgbClr val="003B4F"/>
                </a:solidFill>
                <a:latin typeface="Courier"/>
              </a:rPr>
              <a:t>(d_train[ , var_cols]),</a:t>
            </a:r>
            <a:br/>
            <a:r>
              <a:rPr>
                <a:solidFill>
                  <a:srgbClr val="003B4F"/>
                </a:solidFill>
                <a:latin typeface="Courier"/>
              </a:rPr>
              <a:t>    </a:t>
            </a:r>
            <a:r>
              <a:rPr>
                <a:solidFill>
                  <a:srgbClr val="657422"/>
                </a:solidFill>
                <a:latin typeface="Courier"/>
              </a:rPr>
              <a:t>y =</a:t>
            </a:r>
            <a:r>
              <a:rPr>
                <a:solidFill>
                  <a:srgbClr val="003B4F"/>
                </a:solidFill>
                <a:latin typeface="Courier"/>
              </a:rPr>
              <a:t> d_train[[</a:t>
            </a:r>
            <a:r>
              <a:rPr>
                <a:solidFill>
                  <a:srgbClr val="20794D"/>
                </a:solidFill>
                <a:latin typeface="Courier"/>
              </a:rPr>
              <a:t>"height"</a:t>
            </a:r>
            <a:r>
              <a:rPr>
                <a:solidFill>
                  <a:srgbClr val="003B4F"/>
                </a:solidFill>
                <a:latin typeface="Courier"/>
              </a:rPr>
              <a:t>]], </a:t>
            </a:r>
            <a:br/>
            <a:r>
              <a:rPr>
                <a:solidFill>
                  <a:srgbClr val="003B4F"/>
                </a:solidFill>
                <a:latin typeface="Courier"/>
              </a:rPr>
              <a:t>    </a:t>
            </a:r>
            <a:r>
              <a:rPr>
                <a:solidFill>
                  <a:srgbClr val="657422"/>
                </a:solidFill>
                <a:latin typeface="Courier"/>
              </a:rPr>
              <a:t>alpha =</a:t>
            </a:r>
            <a:r>
              <a:rPr>
                <a:solidFill>
                  <a:srgbClr val="003B4F"/>
                </a:solidFill>
                <a:latin typeface="Courier"/>
              </a:rPr>
              <a:t> </a:t>
            </a:r>
            <a:r>
              <a:rPr>
                <a:solidFill>
                  <a:srgbClr val="AD0000"/>
                </a:solidFill>
                <a:latin typeface="Courier"/>
              </a:rPr>
              <a:t>0</a:t>
            </a:r>
            <a:r>
              <a:rPr>
                <a:solidFill>
                  <a:srgbClr val="003B4F"/>
                </a:solidFill>
                <a:latin typeface="Courier"/>
              </a:rPr>
              <a:t>, </a:t>
            </a:r>
            <a:br/>
            <a:r>
              <a:rPr>
                <a:solidFill>
                  <a:srgbClr val="003B4F"/>
                </a:solidFill>
                <a:latin typeface="Courier"/>
              </a:rPr>
              <a:t>    </a:t>
            </a:r>
            <a:r>
              <a:rPr>
                <a:solidFill>
                  <a:srgbClr val="657422"/>
                </a:solidFill>
                <a:latin typeface="Courier"/>
              </a:rPr>
              <a:t>lambda =</a:t>
            </a:r>
            <a:r>
              <a:rPr>
                <a:solidFill>
                  <a:srgbClr val="003B4F"/>
                </a:solidFill>
                <a:latin typeface="Courier"/>
              </a:rPr>
              <a:t> </a:t>
            </a:r>
            <a:r>
              <a:rPr>
                <a:solidFill>
                  <a:srgbClr val="AD0000"/>
                </a:solidFill>
                <a:latin typeface="Courier"/>
              </a:rPr>
              <a:t>1e-3</a:t>
            </a:r>
            <a:r>
              <a:rPr>
                <a:solidFill>
                  <a:srgbClr val="003B4F"/>
                </a:solidFill>
                <a:latin typeface="Courier"/>
              </a:rPr>
              <a:t>) </a:t>
            </a:r>
            <a:br/>
            <a:r>
              <a:rPr>
                <a:solidFill>
                  <a:srgbClr val="003B4F"/>
                </a:solidFill>
                <a:latin typeface="Courier"/>
              </a:rPr>
              <a:t>model_2</a:t>
            </a:r>
            <a:r>
              <a:rPr>
                <a:solidFill>
                  <a:srgbClr val="5E5E5E"/>
                </a:solidFill>
                <a:latin typeface="Courier"/>
              </a:rPr>
              <a:t>$</a:t>
            </a:r>
            <a:r>
              <a:rPr>
                <a:solidFill>
                  <a:srgbClr val="003B4F"/>
                </a:solidFill>
                <a:latin typeface="Courier"/>
              </a:rPr>
              <a:t>beta </a:t>
            </a:r>
            <a:r>
              <a:rPr>
                <a:solidFill>
                  <a:srgbClr val="5E5E5E"/>
                </a:solidFill>
                <a:latin typeface="Courier"/>
              </a:rPr>
              <a:t>|&gt;</a:t>
            </a:r>
            <a:r>
              <a:rPr>
                <a:solidFill>
                  <a:srgbClr val="003B4F"/>
                </a:solidFill>
                <a:latin typeface="Courier"/>
              </a:rPr>
              <a:t> </a:t>
            </a:r>
            <a:r>
              <a:rPr>
                <a:solidFill>
                  <a:srgbClr val="4758AB"/>
                </a:solidFill>
                <a:latin typeface="Courier"/>
              </a:rPr>
              <a:t>as.matrix</a:t>
            </a:r>
            <a:r>
              <a:rPr>
                <a:solidFill>
                  <a:srgbClr val="003B4F"/>
                </a:solidFill>
                <a:latin typeface="Courier"/>
              </a:rPr>
              <a:t>() </a:t>
            </a:r>
            <a:r>
              <a:rPr>
                <a:solidFill>
                  <a:srgbClr val="5E5E5E"/>
                </a:solidFill>
                <a:latin typeface="Courier"/>
              </a:rPr>
              <a:t>|&gt;</a:t>
            </a:r>
            <a:r>
              <a:rPr>
                <a:solidFill>
                  <a:srgbClr val="003B4F"/>
                </a:solidFill>
                <a:latin typeface="Courier"/>
              </a:rPr>
              <a:t> knitr</a:t>
            </a:r>
            <a:r>
              <a:rPr>
                <a:solidFill>
                  <a:srgbClr val="5E5E5E"/>
                </a:solidFill>
                <a:latin typeface="Courier"/>
              </a:rPr>
              <a:t>::</a:t>
            </a:r>
            <a:r>
              <a:rPr>
                <a:solidFill>
                  <a:srgbClr val="4758AB"/>
                </a:solidFill>
                <a:latin typeface="Courier"/>
              </a:rPr>
              <a:t>kable</a:t>
            </a:r>
            <a:r>
              <a:rPr>
                <a:solidFill>
                  <a:srgbClr val="003B4F"/>
                </a:solidFill>
                <a:latin typeface="Courier"/>
              </a:rPr>
              <a:t>()</a:t>
            </a:r>
          </a:p>
        </p:txBody>
      </p:sp>
      <p:graphicFrame>
        <p:nvGraphicFramePr>
          <p:cNvPr id="6" name="Content Placeholder 5"/>
          <p:cNvGraphicFramePr>
            <a:graphicFrameLocks noGrp="1"/>
          </p:cNvGraphicFramePr>
          <p:nvPr>
            <p:ph idx="1"/>
          </p:nvPr>
        </p:nvGraphicFramePr>
        <p:xfrm>
          <a:off x="444500" y="2235200"/>
          <a:ext cx="8229600" cy="233680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0">
                <a:tc>
                  <a:txBody>
                    <a:bodyPr/>
                    <a:lstStyle/>
                    <a:p>
                      <a:endParaRPr/>
                    </a:p>
                  </a:txBody>
                  <a:tcPr/>
                </a:tc>
                <a:tc>
                  <a:txBody>
                    <a:bodyPr/>
                    <a:lstStyle/>
                    <a:p>
                      <a:pPr marL="0" lvl="0" indent="0" algn="r">
                        <a:buNone/>
                      </a:pPr>
                      <a:r>
                        <a:t>s0</a:t>
                      </a:r>
                    </a:p>
                  </a:txBody>
                  <a:tcPr/>
                </a:tc>
                <a:extLst>
                  <a:ext uri="{0D108BD9-81ED-4DB2-BD59-A6C34878D82A}">
                    <a16:rowId xmlns:a16="http://schemas.microsoft.com/office/drawing/2014/main" val="10000"/>
                  </a:ext>
                </a:extLst>
              </a:tr>
              <a:tr h="0">
                <a:tc>
                  <a:txBody>
                    <a:bodyPr/>
                    <a:lstStyle/>
                    <a:p>
                      <a:pPr marL="0" lvl="0" indent="0" algn="l">
                        <a:buNone/>
                      </a:pPr>
                      <a:r>
                        <a:t>father</a:t>
                      </a:r>
                    </a:p>
                  </a:txBody>
                  <a:tcPr/>
                </a:tc>
                <a:tc>
                  <a:txBody>
                    <a:bodyPr/>
                    <a:lstStyle/>
                    <a:p>
                      <a:pPr marL="0" lvl="0" indent="0" algn="r">
                        <a:buNone/>
                      </a:pPr>
                      <a:r>
                        <a:t>0.4096798</a:t>
                      </a:r>
                    </a:p>
                  </a:txBody>
                  <a:tcPr/>
                </a:tc>
                <a:extLst>
                  <a:ext uri="{0D108BD9-81ED-4DB2-BD59-A6C34878D82A}">
                    <a16:rowId xmlns:a16="http://schemas.microsoft.com/office/drawing/2014/main" val="10001"/>
                  </a:ext>
                </a:extLst>
              </a:tr>
              <a:tr h="0">
                <a:tc>
                  <a:txBody>
                    <a:bodyPr/>
                    <a:lstStyle/>
                    <a:p>
                      <a:pPr marL="0" lvl="0" indent="0" algn="l">
                        <a:buNone/>
                      </a:pPr>
                      <a:r>
                        <a:t>mother</a:t>
                      </a:r>
                    </a:p>
                  </a:txBody>
                  <a:tcPr/>
                </a:tc>
                <a:tc>
                  <a:txBody>
                    <a:bodyPr/>
                    <a:lstStyle/>
                    <a:p>
                      <a:pPr marL="0" lvl="0" indent="0" algn="r">
                        <a:buNone/>
                      </a:pPr>
                      <a:r>
                        <a:t>0.3254056</a:t>
                      </a:r>
                    </a:p>
                  </a:txBody>
                  <a:tcPr/>
                </a:tc>
                <a:extLst>
                  <a:ext uri="{0D108BD9-81ED-4DB2-BD59-A6C34878D82A}">
                    <a16:rowId xmlns:a16="http://schemas.microsoft.com/office/drawing/2014/main" val="10002"/>
                  </a:ext>
                </a:extLst>
              </a:tr>
              <a:tr h="0">
                <a:tc>
                  <a:txBody>
                    <a:bodyPr/>
                    <a:lstStyle/>
                    <a:p>
                      <a:pPr marL="0" lvl="0" indent="0" algn="l">
                        <a:buNone/>
                      </a:pPr>
                      <a:r>
                        <a:t>mid_parent</a:t>
                      </a:r>
                    </a:p>
                  </a:txBody>
                  <a:tcPr/>
                </a:tc>
                <a:tc>
                  <a:txBody>
                    <a:bodyPr/>
                    <a:lstStyle/>
                    <a:p>
                      <a:pPr marL="0" lvl="0" indent="0" algn="r">
                        <a:buNone/>
                      </a:pPr>
                      <a:r>
                        <a:t>-0.0328211</a:t>
                      </a:r>
                    </a:p>
                  </a:txBody>
                  <a:tcPr/>
                </a:tc>
                <a:extLst>
                  <a:ext uri="{0D108BD9-81ED-4DB2-BD59-A6C34878D82A}">
                    <a16:rowId xmlns:a16="http://schemas.microsoft.com/office/drawing/2014/main" val="10003"/>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How </a:t>
            </a:r>
            <a:r>
              <a:rPr i="1"/>
              <a:t>effectively</a:t>
            </a:r>
            <a:r>
              <a:t> different are the models?</a:t>
            </a:r>
          </a:p>
        </p:txBody>
      </p:sp>
      <p:sp>
        <p:nvSpPr>
          <p:cNvPr id="3" name="Content Placeholder 2"/>
          <p:cNvSpPr>
            <a:spLocks noGrp="1"/>
          </p:cNvSpPr>
          <p:nvPr>
            <p:ph idx="1"/>
          </p:nvPr>
        </p:nvSpPr>
        <p:spPr/>
        <p:txBody>
          <a:bodyPr/>
          <a:lstStyle/>
          <a:p>
            <a:pPr marL="0" lvl="0" indent="0">
              <a:buNone/>
            </a:pPr>
            <a:r>
              <a:t>Indistinguishable.</a:t>
            </a:r>
          </a:p>
          <a:p>
            <a:pPr lvl="0" indent="0">
              <a:buNone/>
            </a:pPr>
            <a:r>
              <a:rPr>
                <a:solidFill>
                  <a:srgbClr val="003B4F"/>
                </a:solidFill>
                <a:latin typeface="Courier"/>
              </a:rPr>
              <a:t>preds_1 &lt;- </a:t>
            </a:r>
            <a:r>
              <a:rPr>
                <a:solidFill>
                  <a:srgbClr val="4758AB"/>
                </a:solidFill>
                <a:latin typeface="Courier"/>
              </a:rPr>
              <a:t>predict</a:t>
            </a:r>
            <a:r>
              <a:rPr>
                <a:solidFill>
                  <a:srgbClr val="003B4F"/>
                </a:solidFill>
                <a:latin typeface="Courier"/>
              </a:rPr>
              <a:t>(model_1, </a:t>
            </a:r>
            <a:r>
              <a:rPr>
                <a:solidFill>
                  <a:srgbClr val="657422"/>
                </a:solidFill>
                <a:latin typeface="Courier"/>
              </a:rPr>
              <a:t>newdata =</a:t>
            </a:r>
            <a:r>
              <a:rPr>
                <a:solidFill>
                  <a:srgbClr val="003B4F"/>
                </a:solidFill>
                <a:latin typeface="Courier"/>
              </a:rPr>
              <a:t> d_test)</a:t>
            </a:r>
            <a:b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((d_test[[</a:t>
            </a:r>
            <a:r>
              <a:rPr>
                <a:solidFill>
                  <a:srgbClr val="20794D"/>
                </a:solidFill>
                <a:latin typeface="Courier"/>
              </a:rPr>
              <a:t>"height"</a:t>
            </a:r>
            <a:r>
              <a:rPr>
                <a:solidFill>
                  <a:srgbClr val="003B4F"/>
                </a:solidFill>
                <a:latin typeface="Courier"/>
              </a:rPr>
              <a:t>]] </a:t>
            </a:r>
            <a:r>
              <a:rPr>
                <a:solidFill>
                  <a:srgbClr val="5E5E5E"/>
                </a:solidFill>
                <a:latin typeface="Courier"/>
              </a:rPr>
              <a:t>-</a:t>
            </a:r>
            <a:r>
              <a:rPr>
                <a:solidFill>
                  <a:srgbClr val="003B4F"/>
                </a:solidFill>
                <a:latin typeface="Courier"/>
              </a:rPr>
              <a:t> preds_1)</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3.416253</a:t>
            </a:r>
          </a:p>
          <a:p>
            <a:pPr lvl="0" indent="0">
              <a:buNone/>
            </a:pPr>
            <a:r>
              <a:rPr>
                <a:solidFill>
                  <a:srgbClr val="003B4F"/>
                </a:solidFill>
                <a:latin typeface="Courier"/>
              </a:rPr>
              <a:t>preds_2 &lt;- </a:t>
            </a:r>
            <a:r>
              <a:rPr>
                <a:solidFill>
                  <a:srgbClr val="4758AB"/>
                </a:solidFill>
                <a:latin typeface="Courier"/>
              </a:rPr>
              <a:t>as.numeric</a:t>
            </a:r>
            <a:r>
              <a:rPr>
                <a:solidFill>
                  <a:srgbClr val="003B4F"/>
                </a:solidFill>
                <a:latin typeface="Courier"/>
              </a:rPr>
              <a:t>(</a:t>
            </a:r>
            <a:br/>
            <a:r>
              <a:rPr>
                <a:solidFill>
                  <a:srgbClr val="003B4F"/>
                </a:solidFill>
                <a:latin typeface="Courier"/>
              </a:rPr>
              <a:t>  </a:t>
            </a:r>
            <a:r>
              <a:rPr>
                <a:solidFill>
                  <a:srgbClr val="4758AB"/>
                </a:solidFill>
                <a:latin typeface="Courier"/>
              </a:rPr>
              <a:t>predict</a:t>
            </a:r>
            <a:r>
              <a:rPr>
                <a:solidFill>
                  <a:srgbClr val="003B4F"/>
                </a:solidFill>
                <a:latin typeface="Courier"/>
              </a:rPr>
              <a:t>(model_2,</a:t>
            </a:r>
            <a:br/>
            <a:r>
              <a:rPr>
                <a:solidFill>
                  <a:srgbClr val="003B4F"/>
                </a:solidFill>
                <a:latin typeface="Courier"/>
              </a:rPr>
              <a:t>          </a:t>
            </a:r>
            <a:r>
              <a:rPr>
                <a:solidFill>
                  <a:srgbClr val="4758AB"/>
                </a:solidFill>
                <a:latin typeface="Courier"/>
              </a:rPr>
              <a:t>as.matrix</a:t>
            </a:r>
            <a:r>
              <a:rPr>
                <a:solidFill>
                  <a:srgbClr val="003B4F"/>
                </a:solidFill>
                <a:latin typeface="Courier"/>
              </a:rPr>
              <a:t>(</a:t>
            </a:r>
            <a:br/>
            <a:r>
              <a:rPr>
                <a:solidFill>
                  <a:srgbClr val="003B4F"/>
                </a:solidFill>
                <a:latin typeface="Courier"/>
              </a:rPr>
              <a:t>            d_test[ , var_cols])))</a:t>
            </a:r>
            <a:b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((d_test[[</a:t>
            </a:r>
            <a:r>
              <a:rPr>
                <a:solidFill>
                  <a:srgbClr val="20794D"/>
                </a:solidFill>
                <a:latin typeface="Courier"/>
              </a:rPr>
              <a:t>"height"</a:t>
            </a:r>
            <a:r>
              <a:rPr>
                <a:solidFill>
                  <a:srgbClr val="003B4F"/>
                </a:solidFill>
                <a:latin typeface="Courier"/>
              </a:rPr>
              <a:t>]] </a:t>
            </a:r>
            <a:r>
              <a:rPr>
                <a:solidFill>
                  <a:srgbClr val="5E5E5E"/>
                </a:solidFill>
                <a:latin typeface="Courier"/>
              </a:rPr>
              <a:t>-</a:t>
            </a:r>
            <a:r>
              <a:rPr>
                <a:solidFill>
                  <a:srgbClr val="003B4F"/>
                </a:solidFill>
                <a:latin typeface="Courier"/>
              </a:rPr>
              <a:t> preds_2)</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3.416255</a:t>
            </a:r>
          </a:p>
          <a:p>
            <a:pPr lvl="0" indent="0">
              <a:buNone/>
            </a:pP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((preds_1 </a:t>
            </a:r>
            <a:r>
              <a:rPr>
                <a:solidFill>
                  <a:srgbClr val="5E5E5E"/>
                </a:solidFill>
                <a:latin typeface="Courier"/>
              </a:rPr>
              <a:t>-</a:t>
            </a:r>
            <a:r>
              <a:rPr>
                <a:solidFill>
                  <a:srgbClr val="003B4F"/>
                </a:solidFill>
                <a:latin typeface="Courier"/>
              </a:rPr>
              <a:t> preds_2)</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7.62149e-05</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How </a:t>
            </a:r>
            <a:r>
              <a:rPr i="1"/>
              <a:t>semantically</a:t>
            </a:r>
            <a:r>
              <a:t> different are the models?</a:t>
            </a:r>
          </a:p>
        </p:txBody>
      </p:sp>
      <p:sp>
        <p:nvSpPr>
          <p:cNvPr id="3" name="Content Placeholder 2"/>
          <p:cNvSpPr>
            <a:spLocks noGrp="1"/>
          </p:cNvSpPr>
          <p:nvPr>
            <p:ph idx="1"/>
          </p:nvPr>
        </p:nvSpPr>
        <p:spPr/>
        <p:txBody>
          <a:bodyPr/>
          <a:lstStyle/>
          <a:p>
            <a:pPr marL="0" lvl="0" indent="0">
              <a:buNone/>
            </a:pPr>
            <a:r>
              <a:t>Very Different.</a:t>
            </a:r>
          </a:p>
          <a:p>
            <a:pPr lvl="0"/>
            <a:r>
              <a:t>The traditional model has made the decision to suppress </a:t>
            </a:r>
            <a:r>
              <a:rPr>
                <a:latin typeface="Courier"/>
              </a:rPr>
              <a:t>mid_parent</a:t>
            </a:r>
            <a:r>
              <a:t>.</a:t>
            </a:r>
          </a:p>
          <a:p>
            <a:pPr lvl="1"/>
            <a:r>
              <a:t>This means the model is immune to any harm this variable could inflict in the future. Say for example some day in the future it is calculated or stored wrong in our data source.</a:t>
            </a:r>
          </a:p>
          <a:p>
            <a:pPr lvl="1"/>
            <a:r>
              <a:t>Actually a super important decision, perhaps best left to the practitioner to decide which of </a:t>
            </a:r>
            <a:r>
              <a:rPr>
                <a:latin typeface="Courier"/>
              </a:rPr>
              <a:t>father</a:t>
            </a:r>
            <a:r>
              <a:t>, </a:t>
            </a:r>
            <a:r>
              <a:rPr>
                <a:latin typeface="Courier"/>
              </a:rPr>
              <a:t>mother</a:t>
            </a:r>
            <a:r>
              <a:t>, or </a:t>
            </a:r>
            <a:r>
              <a:rPr>
                <a:latin typeface="Courier"/>
              </a:rPr>
              <a:t>mid_parent</a:t>
            </a:r>
            <a:r>
              <a:t> should be dropped.</a:t>
            </a:r>
          </a:p>
          <a:p>
            <a:pPr lvl="0"/>
            <a:r>
              <a:t>The L2 regularized (or Ridge Regression or Tikhonov Regularized) model keeps all variables, but tries to enforce small (near zero) coefficients.</a:t>
            </a:r>
          </a:p>
          <a:p>
            <a:pPr lvl="1"/>
            <a:r>
              <a:t>This is a “fire and forget strategy.”</a:t>
            </a:r>
          </a:p>
          <a:p>
            <a:pPr lvl="1"/>
            <a:r>
              <a:t>Works well if the average of the variables is more stable than the individual variables, as it often is.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Fit to Finish Dilemma</a:t>
            </a:r>
          </a:p>
        </p:txBody>
      </p:sp>
      <p:sp>
        <p:nvSpPr>
          <p:cNvPr id="3" name="Content Placeholder 2"/>
          <p:cNvSpPr>
            <a:spLocks noGrp="1"/>
          </p:cNvSpPr>
          <p:nvPr>
            <p:ph idx="1"/>
          </p:nvPr>
        </p:nvSpPr>
        <p:spPr/>
        <p:txBody>
          <a:bodyPr/>
          <a:lstStyle/>
          <a:p>
            <a:pPr marL="0" lvl="0" indent="0">
              <a:buNone/>
            </a:pPr>
            <a:r>
              <a:t>Machine learning or AI-training builds a model that is </a:t>
            </a:r>
            <a:r>
              <a:rPr i="1"/>
              <a:t>superficially indistinguishable from a correct model</a:t>
            </a:r>
            <a:r>
              <a:t>.</a:t>
            </a:r>
          </a:p>
          <a:p>
            <a:pPr lvl="0"/>
            <a:r>
              <a:t>Often best possible on training data. In the absence of over-fit issues may be nearly best possible on hold out data.</a:t>
            </a:r>
          </a:p>
          <a:p>
            <a:pPr lvl="0"/>
            <a:r>
              <a:t>The statistics view</a:t>
            </a:r>
          </a:p>
          <a:p>
            <a:pPr lvl="1"/>
            <a:r>
              <a:t>May still be the wrong model, with wrong coefficients inferred.</a:t>
            </a:r>
          </a:p>
          <a:p>
            <a:pPr lvl="1"/>
            <a:r>
              <a:t>Model identification is important, as the model may be called on an example not similar to the training data.</a:t>
            </a:r>
          </a:p>
          <a:p>
            <a:pPr lvl="0"/>
            <a:r>
              <a:t>The data science view</a:t>
            </a:r>
          </a:p>
          <a:p>
            <a:pPr lvl="1"/>
            <a:r>
              <a:t>“I am paid to call </a:t>
            </a:r>
            <a:r>
              <a:rPr>
                <a:latin typeface="Courier"/>
              </a:rPr>
              <a:t>predict()</a:t>
            </a:r>
            <a:r>
              <a:t>, we are done here.” (For many business situations, this is in fact the right answer!)</a:t>
            </a:r>
          </a:p>
          <a:p>
            <a:pPr lvl="1"/>
            <a:r>
              <a:t>Model identification can be pointless when don’t have the right model structure, and without that we can’t expect reliable predictions for distributionally different examples.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Some Commentary</a:t>
            </a:r>
          </a:p>
        </p:txBody>
      </p:sp>
      <p:sp>
        <p:nvSpPr>
          <p:cNvPr id="3" name="Content Placeholder 2"/>
          <p:cNvSpPr>
            <a:spLocks noGrp="1"/>
          </p:cNvSpPr>
          <p:nvPr>
            <p:ph idx="1"/>
          </p:nvPr>
        </p:nvSpPr>
        <p:spPr/>
        <p:txBody>
          <a:bodyPr/>
          <a:lstStyle/>
          <a:p>
            <a:pPr lvl="0"/>
            <a:r>
              <a:t>The claimed above statistical view hopes to estimate the correct </a:t>
            </a:r>
            <a:r>
              <a:rPr i="1"/>
              <a:t>conditional</a:t>
            </a:r>
            <a:r>
              <a:t> distribution </a:t>
            </a:r>
            <a:r>
              <a:rPr>
                <a:latin typeface="Courier"/>
              </a:rPr>
              <a:t>P[y | X]</a:t>
            </a:r>
            <a:r>
              <a:t> for </a:t>
            </a:r>
            <a:r>
              <a:rPr i="1"/>
              <a:t>all</a:t>
            </a:r>
            <a:r>
              <a:t> </a:t>
            </a:r>
            <a:r>
              <a:rPr>
                <a:latin typeface="Courier"/>
              </a:rPr>
              <a:t>X</a:t>
            </a:r>
            <a:r>
              <a:t>.</a:t>
            </a:r>
          </a:p>
          <a:p>
            <a:pPr lvl="0"/>
            <a:r>
              <a:t>The claimed above data science view hopes to estimate the correct </a:t>
            </a:r>
            <a:r>
              <a:rPr i="1"/>
              <a:t>joint</a:t>
            </a:r>
            <a:r>
              <a:t> distribution </a:t>
            </a:r>
            <a:r>
              <a:rPr>
                <a:latin typeface="Courier"/>
              </a:rPr>
              <a:t>P[X, y]</a:t>
            </a:r>
            <a:r>
              <a:t> for </a:t>
            </a:r>
            <a:r>
              <a:rPr i="1"/>
              <a:t>only</a:t>
            </a:r>
            <a:r>
              <a:t> </a:t>
            </a:r>
            <a:r>
              <a:rPr>
                <a:latin typeface="Courier"/>
              </a:rPr>
              <a:t>(X, y)</a:t>
            </a:r>
            <a:r>
              <a:t> exchangeable with the training data.</a:t>
            </a:r>
          </a:p>
          <a:p>
            <a:pPr marL="0" lvl="0" indent="0">
              <a:buNone/>
            </a:pPr>
            <a:r>
              <a:rPr i="1"/>
              <a:t>Not</a:t>
            </a:r>
            <a:r>
              <a:t> the same problem (despite Bayes’ Law)! Either can be warped into a criticism.</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Unbalanced Classification Classes</a:t>
            </a:r>
          </a:p>
        </p:txBody>
      </p:sp>
      <p:pic>
        <p:nvPicPr>
          <p:cNvPr id="3" name="Picture 1" descr="one_not_like_the_other.jpg"/>
          <p:cNvPicPr>
            <a:picLocks noGrp="1" noChangeAspect="1"/>
          </p:cNvPicPr>
          <p:nvPr/>
        </p:nvPicPr>
        <p:blipFill>
          <a:blip r:embed="rId2"/>
          <a:stretch>
            <a:fillRect/>
          </a:stretch>
        </p:blipFill>
        <p:spPr bwMode="auto">
          <a:xfrm>
            <a:off x="2032000" y="1193800"/>
            <a:ext cx="5092700" cy="3390900"/>
          </a:xfrm>
          <a:prstGeom prst="rect">
            <a:avLst/>
          </a:prstGeom>
          <a:noFill/>
          <a:ln w="9525">
            <a:noFill/>
            <a:headEnd/>
            <a:tailEnd/>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Tools deforming the hands</a:t>
            </a:r>
          </a:p>
        </p:txBody>
      </p:sp>
      <p:sp>
        <p:nvSpPr>
          <p:cNvPr id="3" name="Content Placeholder 2"/>
          <p:cNvSpPr>
            <a:spLocks noGrp="1"/>
          </p:cNvSpPr>
          <p:nvPr>
            <p:ph idx="1"/>
          </p:nvPr>
        </p:nvSpPr>
        <p:spPr/>
        <p:txBody>
          <a:bodyPr/>
          <a:lstStyle/>
          <a:p>
            <a:pPr marL="0" lvl="0" indent="0">
              <a:buNone/>
            </a:pPr>
            <a:r>
              <a:t>Data scientist over-worry about unbalanced classes in classification problems.</a:t>
            </a:r>
          </a:p>
          <a:p>
            <a:pPr lvl="0"/>
            <a:r>
              <a:t>This distinction is a bit stronger in the Python data science community as the Python sklearn </a:t>
            </a:r>
            <a:r>
              <a:rPr>
                <a:latin typeface="Courier"/>
              </a:rPr>
              <a:t>.predict()</a:t>
            </a:r>
            <a:r>
              <a:t> interface returns class labels instead of links or probabilities.</a:t>
            </a:r>
          </a:p>
          <a:p>
            <a:pPr lvl="0"/>
            <a:r>
              <a:t>The R </a:t>
            </a:r>
            <a:r>
              <a:rPr>
                <a:latin typeface="Courier"/>
              </a:rPr>
              <a:t>predict()</a:t>
            </a:r>
            <a:r>
              <a:t> interface doesn’t have this issue.</a:t>
            </a:r>
          </a:p>
          <a:p>
            <a:pPr lvl="0"/>
            <a:r>
              <a:t>R users are more comfortable with statistical concepts such as uncertainty, probabilities, odds-ratios, and log-odds-ratios.</a:t>
            </a:r>
          </a:p>
          <a:p>
            <a:pPr lvl="0"/>
            <a:r>
              <a:t>Some modeling tooling exists to support fixes that repair problems introduced by other fixes (complexity death spiral).</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marL="0" lvl="0" indent="0">
              <a:buNone/>
            </a:pPr>
            <a:r>
              <a:t>Introduction</a:t>
            </a:r>
          </a:p>
        </p:txBody>
      </p:sp>
      <p:sp>
        <p:nvSpPr>
          <p:cNvPr id="4" name="Text Placeholder 3"/>
          <p:cNvSpPr>
            <a:spLocks noGrp="1"/>
          </p:cNvSpPr>
          <p:nvPr>
            <p:ph type="body" sz="half" idx="2"/>
          </p:nvPr>
        </p:nvSpPr>
        <p:spPr/>
        <p:txBody>
          <a:bodyPr/>
          <a:lstStyle/>
          <a:p>
            <a:pPr marL="0" lvl="0" indent="0">
              <a:buNone/>
            </a:pPr>
            <a:r>
              <a:t>I am a Principal Consultant at Win Vector LLC. I have a Ph.D in computer science from Carnegie Mellon University, using probabilistic methods to prove convergence rates of Markov chains in optimization and sampling applications.</a:t>
            </a:r>
          </a:p>
          <a:p>
            <a:pPr lvl="0"/>
            <a:r>
              <a:t>Co-author </a:t>
            </a:r>
            <a:r>
              <a:rPr i="1"/>
              <a:t>Practical Data Science with R</a:t>
            </a:r>
          </a:p>
          <a:p>
            <a:pPr lvl="0"/>
            <a:r>
              <a:t>Co-author of several R packages</a:t>
            </a:r>
          </a:p>
          <a:p>
            <a:pPr lvl="1"/>
            <a:r>
              <a:t>vtreat</a:t>
            </a:r>
          </a:p>
          <a:p>
            <a:pPr lvl="1"/>
            <a:r>
              <a:t>wrapr</a:t>
            </a:r>
          </a:p>
          <a:p>
            <a:pPr lvl="1"/>
            <a:r>
              <a:t>cdata</a:t>
            </a:r>
          </a:p>
          <a:p>
            <a:pPr lvl="1"/>
            <a:r>
              <a:t>WVPlots</a:t>
            </a:r>
          </a:p>
          <a:p>
            <a:pPr lvl="0"/>
            <a:r>
              <a:t>Author of several Python data science packages</a:t>
            </a:r>
          </a:p>
          <a:p>
            <a:pPr lvl="1"/>
            <a:r>
              <a:t>vtreat</a:t>
            </a:r>
          </a:p>
          <a:p>
            <a:pPr lvl="1"/>
            <a:r>
              <a:t>data_algebra</a:t>
            </a:r>
          </a:p>
          <a:p>
            <a:pPr lvl="1"/>
            <a:r>
              <a:t>wvpy</a:t>
            </a:r>
          </a:p>
        </p:txBody>
      </p:sp>
      <p:pic>
        <p:nvPicPr>
          <p:cNvPr id="3" name="Picture 1" descr="cc757-newimage-2.png"/>
          <p:cNvPicPr>
            <a:picLocks noGrp="1" noChangeAspect="1"/>
          </p:cNvPicPr>
          <p:nvPr/>
        </p:nvPicPr>
        <p:blipFill>
          <a:blip r:embed="rId3"/>
          <a:stretch>
            <a:fillRect/>
          </a:stretch>
        </p:blipFill>
        <p:spPr bwMode="auto">
          <a:xfrm>
            <a:off x="3263900" y="2235200"/>
            <a:ext cx="2603500" cy="2336800"/>
          </a:xfrm>
          <a:prstGeom prst="rect">
            <a:avLst/>
          </a:prstGeom>
          <a:noFill/>
          <a:ln w="9525">
            <a:noFill/>
            <a:headEnd/>
            <a:tailEnd/>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A Classification Example</a:t>
            </a:r>
          </a:p>
        </p:txBody>
      </p:sp>
      <p:sp>
        <p:nvSpPr>
          <p:cNvPr id="3" name="Content Placeholder 2"/>
          <p:cNvSpPr>
            <a:spLocks noGrp="1"/>
          </p:cNvSpPr>
          <p:nvPr>
            <p:ph idx="1"/>
          </p:nvPr>
        </p:nvSpPr>
        <p:spPr/>
        <p:txBody>
          <a:bodyPr/>
          <a:lstStyle/>
          <a:p>
            <a:pPr marL="0" lvl="0" indent="0">
              <a:buNone/>
            </a:pPr>
            <a:r>
              <a:t>For our classification example, let’s take a BCSC breast cancer data set.</a:t>
            </a:r>
          </a:p>
          <a:p>
            <a:pPr marL="0" lvl="0" indent="0">
              <a:buNone/>
            </a:pPr>
            <a:r>
              <a:t>For this model </a:t>
            </a:r>
            <a:r>
              <a:rPr>
                <a:latin typeface="Courier"/>
              </a:rPr>
              <a:t>breast_cancer_history</a:t>
            </a:r>
            <a:r>
              <a:t> codes to 0 (no cancer), or 1 (cancer) for all instances with known cancer status. Each row is weighted by how many examples like the given row are in a larger ideal data set.</a:t>
            </a:r>
          </a:p>
          <a:p>
            <a:pPr lvl="0" indent="0">
              <a:buNone/>
            </a:pPr>
            <a:r>
              <a:rPr>
                <a:solidFill>
                  <a:srgbClr val="003B4F"/>
                </a:solidFill>
                <a:latin typeface="Courier"/>
              </a:rPr>
              <a:t>d_orig &lt;- </a:t>
            </a:r>
            <a:r>
              <a:rPr>
                <a:solidFill>
                  <a:srgbClr val="4758AB"/>
                </a:solidFill>
                <a:latin typeface="Courier"/>
              </a:rPr>
              <a:t>read.csv</a:t>
            </a:r>
            <a:r>
              <a:rPr>
                <a:solidFill>
                  <a:srgbClr val="003B4F"/>
                </a:solidFill>
                <a:latin typeface="Courier"/>
              </a:rPr>
              <a:t>(</a:t>
            </a:r>
            <a:br/>
            <a:r>
              <a:rPr>
                <a:solidFill>
                  <a:srgbClr val="003B4F"/>
                </a:solidFill>
                <a:latin typeface="Courier"/>
              </a:rPr>
              <a:t>  </a:t>
            </a:r>
            <a:r>
              <a:rPr>
                <a:solidFill>
                  <a:srgbClr val="20794D"/>
                </a:solidFill>
                <a:latin typeface="Courier"/>
              </a:rPr>
              <a:t>"bcsc_risk_factors_summarized1_092020.csv.gz"</a:t>
            </a:r>
            <a:r>
              <a:rPr>
                <a:solidFill>
                  <a:srgbClr val="003B4F"/>
                </a:solidFill>
                <a:latin typeface="Courier"/>
              </a:rPr>
              <a:t>)</a:t>
            </a:r>
            <a:br/>
            <a:r>
              <a:rPr>
                <a:solidFill>
                  <a:srgbClr val="003B4F"/>
                </a:solidFill>
                <a:latin typeface="Courier"/>
              </a:rPr>
              <a:t>d &lt;- d_orig[d_orig</a:t>
            </a:r>
            <a:r>
              <a:rPr>
                <a:solidFill>
                  <a:srgbClr val="5E5E5E"/>
                </a:solidFill>
                <a:latin typeface="Courier"/>
              </a:rPr>
              <a:t>$</a:t>
            </a:r>
            <a:r>
              <a:rPr>
                <a:solidFill>
                  <a:srgbClr val="003B4F"/>
                </a:solidFill>
                <a:latin typeface="Courier"/>
              </a:rPr>
              <a:t>breast_cancer_history </a:t>
            </a:r>
            <a:r>
              <a:rPr>
                <a:solidFill>
                  <a:srgbClr val="5E5E5E"/>
                </a:solidFill>
                <a:latin typeface="Courier"/>
              </a:rPr>
              <a:t>%in%</a:t>
            </a:r>
            <a:r>
              <a:rPr>
                <a:solidFill>
                  <a:srgbClr val="003B4F"/>
                </a:solidFill>
                <a:latin typeface="Courier"/>
              </a:rPr>
              <a:t> </a:t>
            </a:r>
            <a:r>
              <a:rPr>
                <a:solidFill>
                  <a:srgbClr val="4758AB"/>
                </a:solidFill>
                <a:latin typeface="Courier"/>
              </a:rPr>
              <a:t>c</a:t>
            </a:r>
            <a:r>
              <a:rPr>
                <a:solidFill>
                  <a:srgbClr val="003B4F"/>
                </a:solidFill>
                <a:latin typeface="Courier"/>
              </a:rPr>
              <a:t>(</a:t>
            </a:r>
            <a:r>
              <a:rPr>
                <a:solidFill>
                  <a:srgbClr val="AD0000"/>
                </a:solidFill>
                <a:latin typeface="Courier"/>
              </a:rPr>
              <a:t>0</a:t>
            </a:r>
            <a:r>
              <a:rPr>
                <a:solidFill>
                  <a:srgbClr val="003B4F"/>
                </a:solidFill>
                <a:latin typeface="Courier"/>
              </a:rPr>
              <a:t>, </a:t>
            </a:r>
            <a:r>
              <a:rPr>
                <a:solidFill>
                  <a:srgbClr val="AD0000"/>
                </a:solidFill>
                <a:latin typeface="Courier"/>
              </a:rPr>
              <a:t>1</a:t>
            </a:r>
            <a:r>
              <a:rPr>
                <a:solidFill>
                  <a:srgbClr val="003B4F"/>
                </a:solidFill>
                <a:latin typeface="Courier"/>
              </a:rPr>
              <a:t>), ]</a:t>
            </a:r>
            <a:br/>
            <a:r>
              <a:rPr>
                <a:solidFill>
                  <a:srgbClr val="4758AB"/>
                </a:solidFill>
                <a:latin typeface="Courier"/>
              </a:rPr>
              <a:t>sum</a:t>
            </a:r>
            <a:r>
              <a:rPr>
                <a:solidFill>
                  <a:srgbClr val="003B4F"/>
                </a:solidFill>
                <a:latin typeface="Courier"/>
              </a:rPr>
              <a:t>(d[</a:t>
            </a:r>
            <a:r>
              <a:rPr>
                <a:solidFill>
                  <a:srgbClr val="20794D"/>
                </a:solidFill>
                <a:latin typeface="Courier"/>
              </a:rPr>
              <a:t>"breast_cancer_history"</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b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a:p>
            <a:pPr marL="0" lvl="0" indent="0">
              <a:buNone/>
            </a:pPr>
            <a:r>
              <a:t>The prevalence of cancer, among those instances with known cancer determination, is about 10.3%.</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Preparing the data</a:t>
            </a:r>
          </a:p>
        </p:txBody>
      </p:sp>
      <p:sp>
        <p:nvSpPr>
          <p:cNvPr id="3" name="Content Placeholder 2"/>
          <p:cNvSpPr>
            <a:spLocks noGrp="1"/>
          </p:cNvSpPr>
          <p:nvPr>
            <p:ph idx="1"/>
          </p:nvPr>
        </p:nvSpPr>
        <p:spPr/>
        <p:txBody>
          <a:bodyPr/>
          <a:lstStyle/>
          <a:p>
            <a:pPr marL="0" lvl="0" indent="0">
              <a:buNone/>
            </a:pPr>
            <a:r>
              <a:t>All the variables in this model are re-coded categoricals, so we need to force them to be treated as strings.</a:t>
            </a:r>
          </a:p>
          <a:p>
            <a:pPr lvl="0" indent="0">
              <a:buNone/>
            </a:pPr>
            <a:r>
              <a:rPr>
                <a:solidFill>
                  <a:srgbClr val="003B4F"/>
                </a:solidFill>
                <a:latin typeface="Courier"/>
              </a:rPr>
              <a:t>vars &lt;- </a:t>
            </a:r>
            <a:r>
              <a:rPr>
                <a:solidFill>
                  <a:srgbClr val="4758AB"/>
                </a:solidFill>
                <a:latin typeface="Courier"/>
              </a:rPr>
              <a:t>c</a:t>
            </a:r>
            <a:r>
              <a:rPr>
                <a:solidFill>
                  <a:srgbClr val="003B4F"/>
                </a:solidFill>
                <a:latin typeface="Courier"/>
              </a:rPr>
              <a:t>(</a:t>
            </a:r>
            <a:br/>
            <a:r>
              <a:rPr>
                <a:solidFill>
                  <a:srgbClr val="003B4F"/>
                </a:solidFill>
                <a:latin typeface="Courier"/>
              </a:rPr>
              <a:t>  </a:t>
            </a:r>
            <a:r>
              <a:rPr>
                <a:solidFill>
                  <a:srgbClr val="20794D"/>
                </a:solidFill>
                <a:latin typeface="Courier"/>
              </a:rPr>
              <a:t>"year"</a:t>
            </a:r>
            <a:r>
              <a:rPr>
                <a:solidFill>
                  <a:srgbClr val="003B4F"/>
                </a:solidFill>
                <a:latin typeface="Courier"/>
              </a:rPr>
              <a:t>, </a:t>
            </a:r>
            <a:r>
              <a:rPr>
                <a:solidFill>
                  <a:srgbClr val="20794D"/>
                </a:solidFill>
                <a:latin typeface="Courier"/>
              </a:rPr>
              <a:t>"age_group_5_years"</a:t>
            </a:r>
            <a:r>
              <a:rPr>
                <a:solidFill>
                  <a:srgbClr val="003B4F"/>
                </a:solidFill>
                <a:latin typeface="Courier"/>
              </a:rPr>
              <a:t>, </a:t>
            </a:r>
            <a:r>
              <a:rPr>
                <a:solidFill>
                  <a:srgbClr val="20794D"/>
                </a:solidFill>
                <a:latin typeface="Courier"/>
              </a:rPr>
              <a:t>"race_eth"</a:t>
            </a:r>
            <a:r>
              <a:rPr>
                <a:solidFill>
                  <a:srgbClr val="003B4F"/>
                </a:solidFill>
                <a:latin typeface="Courier"/>
              </a:rPr>
              <a:t>, </a:t>
            </a:r>
            <a:br/>
            <a:r>
              <a:rPr>
                <a:solidFill>
                  <a:srgbClr val="003B4F"/>
                </a:solidFill>
                <a:latin typeface="Courier"/>
              </a:rPr>
              <a:t>  </a:t>
            </a:r>
            <a:r>
              <a:rPr>
                <a:solidFill>
                  <a:srgbClr val="20794D"/>
                </a:solidFill>
                <a:latin typeface="Courier"/>
              </a:rPr>
              <a:t>"first_degree_hx"</a:t>
            </a:r>
            <a:r>
              <a:rPr>
                <a:solidFill>
                  <a:srgbClr val="003B4F"/>
                </a:solidFill>
                <a:latin typeface="Courier"/>
              </a:rPr>
              <a:t>, </a:t>
            </a:r>
            <a:r>
              <a:rPr>
                <a:solidFill>
                  <a:srgbClr val="20794D"/>
                </a:solidFill>
                <a:latin typeface="Courier"/>
              </a:rPr>
              <a:t>"age_menarche"</a:t>
            </a:r>
            <a:r>
              <a:rPr>
                <a:solidFill>
                  <a:srgbClr val="003B4F"/>
                </a:solidFill>
                <a:latin typeface="Courier"/>
              </a:rPr>
              <a:t>, </a:t>
            </a:r>
            <a:r>
              <a:rPr>
                <a:solidFill>
                  <a:srgbClr val="20794D"/>
                </a:solidFill>
                <a:latin typeface="Courier"/>
              </a:rPr>
              <a:t>"age_first_birth"</a:t>
            </a:r>
            <a:r>
              <a:rPr>
                <a:solidFill>
                  <a:srgbClr val="003B4F"/>
                </a:solidFill>
                <a:latin typeface="Courier"/>
              </a:rPr>
              <a:t>, </a:t>
            </a:r>
            <a:br/>
            <a:r>
              <a:rPr>
                <a:solidFill>
                  <a:srgbClr val="003B4F"/>
                </a:solidFill>
                <a:latin typeface="Courier"/>
              </a:rPr>
              <a:t>  </a:t>
            </a:r>
            <a:r>
              <a:rPr>
                <a:solidFill>
                  <a:srgbClr val="20794D"/>
                </a:solidFill>
                <a:latin typeface="Courier"/>
              </a:rPr>
              <a:t>"BIRADS_breast_density"</a:t>
            </a:r>
            <a:r>
              <a:rPr>
                <a:solidFill>
                  <a:srgbClr val="003B4F"/>
                </a:solidFill>
                <a:latin typeface="Courier"/>
              </a:rPr>
              <a:t>, </a:t>
            </a:r>
            <a:r>
              <a:rPr>
                <a:solidFill>
                  <a:srgbClr val="20794D"/>
                </a:solidFill>
                <a:latin typeface="Courier"/>
              </a:rPr>
              <a:t>"current_hrt"</a:t>
            </a:r>
            <a:r>
              <a:rPr>
                <a:solidFill>
                  <a:srgbClr val="003B4F"/>
                </a:solidFill>
                <a:latin typeface="Courier"/>
              </a:rPr>
              <a:t>, </a:t>
            </a:r>
            <a:r>
              <a:rPr>
                <a:solidFill>
                  <a:srgbClr val="20794D"/>
                </a:solidFill>
                <a:latin typeface="Courier"/>
              </a:rPr>
              <a:t>"menopaus"</a:t>
            </a:r>
            <a:r>
              <a:rPr>
                <a:solidFill>
                  <a:srgbClr val="003B4F"/>
                </a:solidFill>
                <a:latin typeface="Courier"/>
              </a:rPr>
              <a:t>, </a:t>
            </a:r>
            <a:br/>
            <a:r>
              <a:rPr>
                <a:solidFill>
                  <a:srgbClr val="003B4F"/>
                </a:solidFill>
                <a:latin typeface="Courier"/>
              </a:rPr>
              <a:t>  </a:t>
            </a:r>
            <a:r>
              <a:rPr>
                <a:solidFill>
                  <a:srgbClr val="20794D"/>
                </a:solidFill>
                <a:latin typeface="Courier"/>
              </a:rPr>
              <a:t>"bmi_group"</a:t>
            </a:r>
            <a:r>
              <a:rPr>
                <a:solidFill>
                  <a:srgbClr val="003B4F"/>
                </a:solidFill>
                <a:latin typeface="Courier"/>
              </a:rPr>
              <a:t>, </a:t>
            </a:r>
            <a:r>
              <a:rPr>
                <a:solidFill>
                  <a:srgbClr val="20794D"/>
                </a:solidFill>
                <a:latin typeface="Courier"/>
              </a:rPr>
              <a:t>"biophx"</a:t>
            </a:r>
            <a:r>
              <a:rPr>
                <a:solidFill>
                  <a:srgbClr val="003B4F"/>
                </a:solidFill>
                <a:latin typeface="Courier"/>
              </a:rPr>
              <a:t>)</a:t>
            </a:r>
            <a:br/>
            <a:r>
              <a:rPr>
                <a:solidFill>
                  <a:srgbClr val="003B4F"/>
                </a:solidFill>
                <a:latin typeface="Courier"/>
              </a:rPr>
              <a:t>for(v in vars) {</a:t>
            </a:r>
            <a:br/>
            <a:r>
              <a:rPr>
                <a:solidFill>
                  <a:srgbClr val="003B4F"/>
                </a:solidFill>
                <a:latin typeface="Courier"/>
              </a:rPr>
              <a:t>  d[v] &lt;- </a:t>
            </a:r>
            <a:r>
              <a:rPr>
                <a:solidFill>
                  <a:srgbClr val="4758AB"/>
                </a:solidFill>
                <a:latin typeface="Courier"/>
              </a:rPr>
              <a:t>as.character</a:t>
            </a:r>
            <a:r>
              <a:rPr>
                <a:solidFill>
                  <a:srgbClr val="003B4F"/>
                </a:solidFill>
                <a:latin typeface="Courier"/>
              </a:rPr>
              <a:t>(d[[v]])</a:t>
            </a:r>
            <a:br/>
            <a:r>
              <a:rPr>
                <a:solidFill>
                  <a:srgbClr val="003B4F"/>
                </a:solidFill>
                <a:latin typeface="Courier"/>
              </a:rPr>
              <a: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Building a classification model</a:t>
            </a:r>
          </a:p>
        </p:txBody>
      </p:sp>
      <p:sp>
        <p:nvSpPr>
          <p:cNvPr id="3" name="Content Placeholder 2"/>
          <p:cNvSpPr>
            <a:spLocks noGrp="1"/>
          </p:cNvSpPr>
          <p:nvPr>
            <p:ph idx="1"/>
          </p:nvPr>
        </p:nvSpPr>
        <p:spPr/>
        <p:txBody>
          <a:bodyPr/>
          <a:lstStyle/>
          <a:p>
            <a:pPr marL="0" lvl="0" indent="0">
              <a:buNone/>
            </a:pPr>
            <a:r>
              <a:t>We can fit a logistic regression classification model on this data.</a:t>
            </a:r>
          </a:p>
          <a:p>
            <a:pPr lvl="0" indent="0">
              <a:buNone/>
            </a:pPr>
            <a:r>
              <a:rPr>
                <a:solidFill>
                  <a:srgbClr val="003B4F"/>
                </a:solidFill>
                <a:latin typeface="Courier"/>
              </a:rPr>
              <a:t>model &lt;- </a:t>
            </a:r>
            <a:r>
              <a:rPr>
                <a:solidFill>
                  <a:srgbClr val="4758AB"/>
                </a:solidFill>
                <a:latin typeface="Courier"/>
              </a:rPr>
              <a:t>glm</a:t>
            </a:r>
            <a:r>
              <a:rPr>
                <a:solidFill>
                  <a:srgbClr val="003B4F"/>
                </a:solidFill>
                <a:latin typeface="Courier"/>
              </a:rPr>
              <a:t>(</a:t>
            </a:r>
            <a:br/>
            <a:r>
              <a:rPr>
                <a:solidFill>
                  <a:srgbClr val="003B4F"/>
                </a:solidFill>
                <a:latin typeface="Courier"/>
              </a:rPr>
              <a:t>  wrapr</a:t>
            </a:r>
            <a:r>
              <a:rPr>
                <a:solidFill>
                  <a:srgbClr val="5E5E5E"/>
                </a:solidFill>
                <a:latin typeface="Courier"/>
              </a:rPr>
              <a:t>::</a:t>
            </a:r>
            <a:r>
              <a:rPr>
                <a:solidFill>
                  <a:srgbClr val="4758AB"/>
                </a:solidFill>
                <a:latin typeface="Courier"/>
              </a:rPr>
              <a:t>mk_formula</a:t>
            </a:r>
            <a:r>
              <a:rPr>
                <a:solidFill>
                  <a:srgbClr val="003B4F"/>
                </a:solidFill>
                <a:latin typeface="Courier"/>
              </a:rPr>
              <a:t>(</a:t>
            </a:r>
            <a:br/>
            <a:r>
              <a:rPr>
                <a:solidFill>
                  <a:srgbClr val="003B4F"/>
                </a:solidFill>
                <a:latin typeface="Courier"/>
              </a:rPr>
              <a:t>    </a:t>
            </a:r>
            <a:r>
              <a:rPr>
                <a:solidFill>
                  <a:srgbClr val="20794D"/>
                </a:solidFill>
                <a:latin typeface="Courier"/>
              </a:rPr>
              <a:t>"breast_cancer_history"</a:t>
            </a:r>
            <a:r>
              <a:rPr>
                <a:solidFill>
                  <a:srgbClr val="003B4F"/>
                </a:solidFill>
                <a:latin typeface="Courier"/>
              </a:rPr>
              <a:t>, </a:t>
            </a:r>
            <a:br/>
            <a:r>
              <a:rPr>
                <a:solidFill>
                  <a:srgbClr val="003B4F"/>
                </a:solidFill>
                <a:latin typeface="Courier"/>
              </a:rPr>
              <a:t>    vars, </a:t>
            </a:r>
            <a:br/>
            <a:r>
              <a:rPr>
                <a:solidFill>
                  <a:srgbClr val="003B4F"/>
                </a:solidFill>
                <a:latin typeface="Courier"/>
              </a:rPr>
              <a:t>    </a:t>
            </a:r>
            <a:r>
              <a:rPr>
                <a:solidFill>
                  <a:srgbClr val="657422"/>
                </a:solidFill>
                <a:latin typeface="Courier"/>
              </a:rPr>
              <a:t>extra_values =</a:t>
            </a:r>
            <a:r>
              <a:rPr>
                <a:solidFill>
                  <a:srgbClr val="003B4F"/>
                </a:solidFill>
                <a:latin typeface="Courier"/>
              </a:rPr>
              <a:t> </a:t>
            </a:r>
            <a:r>
              <a:rPr>
                <a:solidFill>
                  <a:srgbClr val="4758AB"/>
                </a:solidFill>
                <a:latin typeface="Courier"/>
              </a:rPr>
              <a:t>list</a:t>
            </a:r>
            <a:r>
              <a:rPr>
                <a:solidFill>
                  <a:srgbClr val="003B4F"/>
                </a:solidFill>
                <a:latin typeface="Courier"/>
              </a:rPr>
              <a:t>(</a:t>
            </a:r>
            <a:r>
              <a:rPr>
                <a:solidFill>
                  <a:srgbClr val="657422"/>
                </a:solidFill>
                <a:latin typeface="Courier"/>
              </a:rPr>
              <a:t>d =</a:t>
            </a:r>
            <a:r>
              <a:rPr>
                <a:solidFill>
                  <a:srgbClr val="003B4F"/>
                </a:solidFill>
                <a:latin typeface="Courier"/>
              </a:rPr>
              <a:t> d)  </a:t>
            </a:r>
            <a:r>
              <a:rPr>
                <a:solidFill>
                  <a:srgbClr val="5E5E5E"/>
                </a:solidFill>
                <a:latin typeface="Courier"/>
              </a:rPr>
              <a:t># to find weights!</a:t>
            </a:r>
            <a:br/>
            <a:r>
              <a:rPr>
                <a:solidFill>
                  <a:srgbClr val="003B4F"/>
                </a:solidFill>
                <a:latin typeface="Courier"/>
              </a:rPr>
              <a:t>    ),</a:t>
            </a:r>
            <a:br/>
            <a:r>
              <a:rPr>
                <a:solidFill>
                  <a:srgbClr val="003B4F"/>
                </a:solidFill>
                <a:latin typeface="Courier"/>
              </a:rPr>
              <a:t>  </a:t>
            </a:r>
            <a:r>
              <a:rPr>
                <a:solidFill>
                  <a:srgbClr val="657422"/>
                </a:solidFill>
                <a:latin typeface="Courier"/>
              </a:rPr>
              <a:t>data =</a:t>
            </a:r>
            <a:r>
              <a:rPr>
                <a:solidFill>
                  <a:srgbClr val="003B4F"/>
                </a:solidFill>
                <a:latin typeface="Courier"/>
              </a:rPr>
              <a:t> d,</a:t>
            </a:r>
            <a:br/>
            <a:r>
              <a:rPr>
                <a:solidFill>
                  <a:srgbClr val="003B4F"/>
                </a:solidFill>
                <a:latin typeface="Courier"/>
              </a:rPr>
              <a:t>  </a:t>
            </a:r>
            <a:r>
              <a:rPr>
                <a:solidFill>
                  <a:srgbClr val="657422"/>
                </a:solidFill>
                <a:latin typeface="Courier"/>
              </a:rPr>
              <a:t>family =</a:t>
            </a:r>
            <a:r>
              <a:rPr>
                <a:solidFill>
                  <a:srgbClr val="003B4F"/>
                </a:solidFill>
                <a:latin typeface="Courier"/>
              </a:rPr>
              <a:t> </a:t>
            </a:r>
            <a:r>
              <a:rPr>
                <a:solidFill>
                  <a:srgbClr val="4758AB"/>
                </a:solidFill>
                <a:latin typeface="Courier"/>
              </a:rPr>
              <a:t>binomial</a:t>
            </a:r>
            <a:r>
              <a:rPr>
                <a:solidFill>
                  <a:srgbClr val="003B4F"/>
                </a:solidFill>
                <a:latin typeface="Courier"/>
              </a:rPr>
              <a:t>(</a:t>
            </a:r>
            <a:r>
              <a:rPr>
                <a:solidFill>
                  <a:srgbClr val="657422"/>
                </a:solidFill>
                <a:latin typeface="Courier"/>
              </a:rPr>
              <a:t>link =</a:t>
            </a:r>
            <a:r>
              <a:rPr>
                <a:solidFill>
                  <a:srgbClr val="003B4F"/>
                </a:solidFill>
                <a:latin typeface="Courier"/>
              </a:rPr>
              <a:t> </a:t>
            </a:r>
            <a:r>
              <a:rPr>
                <a:solidFill>
                  <a:srgbClr val="20794D"/>
                </a:solidFill>
                <a:latin typeface="Courier"/>
              </a:rPr>
              <a:t>"logit"</a:t>
            </a:r>
            <a:r>
              <a:rPr>
                <a:solidFill>
                  <a:srgbClr val="003B4F"/>
                </a:solidFill>
                <a:latin typeface="Courier"/>
              </a:rPr>
              <a:t>),</a:t>
            </a:r>
            <a:br/>
            <a:r>
              <a:rPr>
                <a:solidFill>
                  <a:srgbClr val="003B4F"/>
                </a:solidFill>
                <a:latin typeface="Courier"/>
              </a:rPr>
              <a:t>  </a:t>
            </a:r>
            <a:r>
              <a:rPr>
                <a:solidFill>
                  <a:srgbClr val="657422"/>
                </a:solidFill>
                <a:latin typeface="Courier"/>
              </a:rPr>
              <a:t>weights =</a:t>
            </a:r>
            <a:r>
              <a:rPr>
                <a:solidFill>
                  <a:srgbClr val="003B4F"/>
                </a:solidFill>
                <a:latin typeface="Courier"/>
              </a:rPr>
              <a:t> d[[</a:t>
            </a:r>
            <a:r>
              <a:rPr>
                <a:solidFill>
                  <a:srgbClr val="20794D"/>
                </a:solidFill>
                <a:latin typeface="Courier"/>
              </a:rPr>
              <a:t>"count"</a:t>
            </a:r>
            <a:r>
              <a:rPr>
                <a:solidFill>
                  <a:srgbClr val="003B4F"/>
                </a:solidFill>
                <a:latin typeface="Courier"/>
              </a:rPr>
              <a:t>]])</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marL="0" lvl="0" indent="0">
              <a:buNone/>
            </a:pPr>
            <a:r>
              <a:t>Using the model</a:t>
            </a:r>
          </a:p>
        </p:txBody>
      </p:sp>
      <p:sp>
        <p:nvSpPr>
          <p:cNvPr id="4" name="Text Placeholder 3"/>
          <p:cNvSpPr>
            <a:spLocks noGrp="1"/>
          </p:cNvSpPr>
          <p:nvPr>
            <p:ph type="body" sz="half" idx="2"/>
          </p:nvPr>
        </p:nvSpPr>
        <p:spPr/>
        <p:txBody>
          <a:bodyPr/>
          <a:lstStyle/>
          <a:p>
            <a:pPr marL="0" lvl="0" indent="0">
              <a:buNone/>
            </a:pPr>
            <a:r>
              <a:t>Let’s see what sort of cancer risk the model associates with each of our example situations.</a:t>
            </a:r>
          </a:p>
          <a:p>
            <a:pPr lvl="0" indent="0">
              <a:buNone/>
            </a:pP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a:t>
            </a:r>
            <a:r>
              <a:rPr>
                <a:solidFill>
                  <a:srgbClr val="AD0000"/>
                </a:solidFill>
                <a:latin typeface="Courier"/>
              </a:rPr>
              <a:t>1</a:t>
            </a:r>
            <a:r>
              <a:rPr>
                <a:solidFill>
                  <a:srgbClr val="5E5E5E"/>
                </a:solidFill>
                <a:latin typeface="Courier"/>
              </a:rPr>
              <a:t>:</a:t>
            </a:r>
            <a:r>
              <a:rPr>
                <a:solidFill>
                  <a:srgbClr val="003B4F"/>
                </a:solidFill>
                <a:latin typeface="Courier"/>
              </a:rPr>
              <a:t> </a:t>
            </a:r>
            <a:r>
              <a:rPr>
                <a:solidFill>
                  <a:srgbClr val="AD0000"/>
                </a:solidFill>
                <a:latin typeface="Courier"/>
              </a:rPr>
              <a:t>3</a:t>
            </a:r>
            <a:r>
              <a:rPr>
                <a:solidFill>
                  <a:srgbClr val="003B4F"/>
                </a:solidFill>
                <a:latin typeface="Courier"/>
              </a:rPr>
              <a:t>]</a:t>
            </a:r>
          </a:p>
          <a:p>
            <a:pPr lvl="0" indent="0">
              <a:buNone/>
            </a:pPr>
            <a:r>
              <a:rPr>
                <a:latin typeface="Courier"/>
              </a:rPr>
              <a:t>          1           2           3 
0.006407362 0.109373072 0.006369305 </a:t>
            </a:r>
          </a:p>
          <a:p>
            <a:pPr marL="0" lvl="0" indent="0">
              <a:buNone/>
            </a:pPr>
            <a:r>
              <a:t>Remember each outcome we are trying to match is </a:t>
            </a:r>
            <a:r>
              <a:rPr>
                <a:latin typeface="Courier"/>
              </a:rPr>
              <a:t>0</a:t>
            </a:r>
            <a:r>
              <a:t> or </a:t>
            </a:r>
            <a:r>
              <a:rPr>
                <a:latin typeface="Courier"/>
              </a:rPr>
              <a:t>1</a:t>
            </a:r>
            <a:r>
              <a:t> (and each row in the data set can represent multiple individuals).</a:t>
            </a:r>
          </a:p>
          <a:p>
            <a:pPr lvl="0" indent="0">
              <a:buNone/>
            </a:pPr>
            <a:r>
              <a:rPr>
                <a:solidFill>
                  <a:srgbClr val="4758AB"/>
                </a:solidFill>
                <a:latin typeface="Courier"/>
              </a:rPr>
              <a:t>library</a:t>
            </a:r>
            <a:r>
              <a:rPr>
                <a:solidFill>
                  <a:srgbClr val="003B4F"/>
                </a:solidFill>
                <a:latin typeface="Courier"/>
              </a:rPr>
              <a:t>(data.table)</a:t>
            </a:r>
            <a:br/>
            <a:br/>
            <a:r>
              <a:rPr>
                <a:solidFill>
                  <a:srgbClr val="4758AB"/>
                </a:solidFill>
                <a:latin typeface="Courier"/>
              </a:rPr>
              <a:t>data.table</a:t>
            </a:r>
            <a:r>
              <a:rPr>
                <a:solidFill>
                  <a:srgbClr val="003B4F"/>
                </a:solidFill>
                <a:latin typeface="Courier"/>
              </a:rPr>
              <a:t>(d)[, .(</a:t>
            </a:r>
            <a:r>
              <a:rPr>
                <a:solidFill>
                  <a:srgbClr val="657422"/>
                </a:solidFill>
                <a:latin typeface="Courier"/>
              </a:rPr>
              <a:t>count =</a:t>
            </a:r>
            <a:r>
              <a:rPr>
                <a:solidFill>
                  <a:srgbClr val="003B4F"/>
                </a:solidFill>
                <a:latin typeface="Courier"/>
              </a:rPr>
              <a:t> </a:t>
            </a:r>
            <a:r>
              <a:rPr>
                <a:solidFill>
                  <a:srgbClr val="4758AB"/>
                </a:solidFill>
                <a:latin typeface="Courier"/>
              </a:rPr>
              <a:t>sum</a:t>
            </a:r>
            <a:r>
              <a:rPr>
                <a:solidFill>
                  <a:srgbClr val="003B4F"/>
                </a:solidFill>
                <a:latin typeface="Courier"/>
              </a:rPr>
              <a:t>(count)), by = breast_cancer_history] </a:t>
            </a:r>
            <a:r>
              <a:rPr>
                <a:solidFill>
                  <a:srgbClr val="5E5E5E"/>
                </a:solidFill>
                <a:latin typeface="Courier"/>
              </a:rPr>
              <a:t>|&gt;</a:t>
            </a:r>
            <a:r>
              <a:rPr>
                <a:solidFill>
                  <a:srgbClr val="003B4F"/>
                </a:solidFill>
                <a:latin typeface="Courier"/>
              </a:rPr>
              <a:t> knitr</a:t>
            </a:r>
            <a:r>
              <a:rPr>
                <a:solidFill>
                  <a:srgbClr val="5E5E5E"/>
                </a:solidFill>
                <a:latin typeface="Courier"/>
              </a:rPr>
              <a:t>::</a:t>
            </a:r>
            <a:r>
              <a:rPr>
                <a:solidFill>
                  <a:srgbClr val="4758AB"/>
                </a:solidFill>
                <a:latin typeface="Courier"/>
              </a:rPr>
              <a:t>kable</a:t>
            </a:r>
            <a:r>
              <a:rPr>
                <a:solidFill>
                  <a:srgbClr val="003B4F"/>
                </a:solidFill>
                <a:latin typeface="Courier"/>
              </a:rPr>
              <a:t>()</a:t>
            </a:r>
          </a:p>
        </p:txBody>
      </p:sp>
      <p:graphicFrame>
        <p:nvGraphicFramePr>
          <p:cNvPr id="6" name="Content Placeholder 5"/>
          <p:cNvGraphicFramePr>
            <a:graphicFrameLocks noGrp="1"/>
          </p:cNvGraphicFramePr>
          <p:nvPr>
            <p:ph idx="1"/>
          </p:nvPr>
        </p:nvGraphicFramePr>
        <p:xfrm>
          <a:off x="444500" y="2235200"/>
          <a:ext cx="8229600" cy="233680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0">
                <a:tc>
                  <a:txBody>
                    <a:bodyPr/>
                    <a:lstStyle/>
                    <a:p>
                      <a:pPr marL="0" lvl="0" indent="0" algn="r">
                        <a:buNone/>
                      </a:pPr>
                      <a:r>
                        <a:t>breast_cancer_history</a:t>
                      </a:r>
                    </a:p>
                  </a:txBody>
                  <a:tcPr/>
                </a:tc>
                <a:tc>
                  <a:txBody>
                    <a:bodyPr/>
                    <a:lstStyle/>
                    <a:p>
                      <a:pPr marL="0" lvl="0" indent="0" algn="r">
                        <a:buNone/>
                      </a:pPr>
                      <a:r>
                        <a:t>count</a:t>
                      </a:r>
                    </a:p>
                  </a:txBody>
                  <a:tcPr/>
                </a:tc>
                <a:extLst>
                  <a:ext uri="{0D108BD9-81ED-4DB2-BD59-A6C34878D82A}">
                    <a16:rowId xmlns:a16="http://schemas.microsoft.com/office/drawing/2014/main" val="10000"/>
                  </a:ext>
                </a:extLst>
              </a:tr>
              <a:tr h="0">
                <a:tc>
                  <a:txBody>
                    <a:bodyPr/>
                    <a:lstStyle/>
                    <a:p>
                      <a:pPr marL="0" lvl="0" indent="0" algn="r">
                        <a:buNone/>
                      </a:pPr>
                      <a:r>
                        <a:t>0</a:t>
                      </a:r>
                    </a:p>
                  </a:txBody>
                  <a:tcPr/>
                </a:tc>
                <a:tc>
                  <a:txBody>
                    <a:bodyPr/>
                    <a:lstStyle/>
                    <a:p>
                      <a:pPr marL="0" lvl="0" indent="0" algn="r">
                        <a:buNone/>
                      </a:pPr>
                      <a:r>
                        <a:t>1497378</a:t>
                      </a:r>
                    </a:p>
                  </a:txBody>
                  <a:tcPr/>
                </a:tc>
                <a:extLst>
                  <a:ext uri="{0D108BD9-81ED-4DB2-BD59-A6C34878D82A}">
                    <a16:rowId xmlns:a16="http://schemas.microsoft.com/office/drawing/2014/main" val="10001"/>
                  </a:ext>
                </a:extLst>
              </a:tr>
              <a:tr h="0">
                <a:tc>
                  <a:txBody>
                    <a:bodyPr/>
                    <a:lstStyle/>
                    <a:p>
                      <a:pPr marL="0" lvl="0" indent="0" algn="r">
                        <a:buNone/>
                      </a:pPr>
                      <a:r>
                        <a:t>1</a:t>
                      </a:r>
                    </a:p>
                  </a:txBody>
                  <a:tcPr/>
                </a:tc>
                <a:tc>
                  <a:txBody>
                    <a:bodyPr/>
                    <a:lstStyle/>
                    <a:p>
                      <a:pPr marL="0" lvl="0" indent="0" algn="r">
                        <a:buNone/>
                      </a:pPr>
                      <a:r>
                        <a:t>172793</a:t>
                      </a: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Probabilities</a:t>
            </a:r>
          </a:p>
        </p:txBody>
      </p:sp>
      <p:sp>
        <p:nvSpPr>
          <p:cNvPr id="3" name="Content Placeholder 2"/>
          <p:cNvSpPr>
            <a:spLocks noGrp="1"/>
          </p:cNvSpPr>
          <p:nvPr>
            <p:ph idx="1"/>
          </p:nvPr>
        </p:nvSpPr>
        <p:spPr/>
        <p:txBody>
          <a:bodyPr/>
          <a:lstStyle/>
          <a:p>
            <a:pPr marL="0" lvl="0" indent="0">
              <a:buNone/>
            </a:pPr>
            <a:r>
              <a:t>By default </a:t>
            </a:r>
            <a:r>
              <a:rPr>
                <a:latin typeface="Courier"/>
              </a:rPr>
              <a:t>predict.glm</a:t>
            </a:r>
            <a:r>
              <a:t> returns probabilities or frequencies. We can see these match actual incidence on training data.</a:t>
            </a:r>
          </a:p>
          <a:p>
            <a:pPr lvl="0" indent="0">
              <a:buNone/>
            </a:pPr>
            <a:r>
              <a:rPr>
                <a:solidFill>
                  <a:srgbClr val="4758AB"/>
                </a:solidFill>
                <a:latin typeface="Courier"/>
              </a:rPr>
              <a:t>sum</a:t>
            </a:r>
            <a:r>
              <a:rPr>
                <a:solidFill>
                  <a:srgbClr val="003B4F"/>
                </a:solidFill>
                <a:latin typeface="Courier"/>
              </a:rPr>
              <a:t>(</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b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a:p>
            <a:pPr lvl="0" indent="0">
              <a:buNone/>
            </a:pPr>
            <a:r>
              <a:rPr>
                <a:solidFill>
                  <a:srgbClr val="4758AB"/>
                </a:solidFill>
                <a:latin typeface="Courier"/>
              </a:rPr>
              <a:t>sum</a:t>
            </a:r>
            <a:r>
              <a:rPr>
                <a:solidFill>
                  <a:srgbClr val="003B4F"/>
                </a:solidFill>
                <a:latin typeface="Courier"/>
              </a:rPr>
              <a:t>(d[</a:t>
            </a:r>
            <a:r>
              <a:rPr>
                <a:solidFill>
                  <a:srgbClr val="20794D"/>
                </a:solidFill>
                <a:latin typeface="Courier"/>
              </a:rPr>
              <a:t>"breast_cancer_history"</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b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Fallacy</a:t>
            </a:r>
          </a:p>
        </p:txBody>
      </p:sp>
      <p:sp>
        <p:nvSpPr>
          <p:cNvPr id="3" name="Content Placeholder 2"/>
          <p:cNvSpPr>
            <a:spLocks noGrp="1"/>
          </p:cNvSpPr>
          <p:nvPr>
            <p:ph idx="1"/>
          </p:nvPr>
        </p:nvSpPr>
        <p:spPr/>
        <p:txBody>
          <a:bodyPr/>
          <a:lstStyle/>
          <a:p>
            <a:pPr marL="0" lvl="0" indent="0">
              <a:buNone/>
            </a:pPr>
            <a:r>
              <a:t>In Python </a:t>
            </a:r>
            <a:r>
              <a:rPr>
                <a:latin typeface="Courier"/>
              </a:rPr>
              <a:t>.predict()</a:t>
            </a:r>
            <a:r>
              <a:t> returns the class label, which is defined as “1” if the probability is at least </a:t>
            </a:r>
            <a:r>
              <a:rPr>
                <a:latin typeface="Courier"/>
              </a:rPr>
              <a:t>0.5</a:t>
            </a:r>
            <a:r>
              <a:t> and “0” otherwise. There is absolutely no reason for the prevalence of this label to match the data set.</a:t>
            </a:r>
          </a:p>
          <a:p>
            <a:pPr lvl="0" indent="0">
              <a:buNone/>
            </a:pPr>
            <a:r>
              <a:rPr>
                <a:solidFill>
                  <a:srgbClr val="4758AB"/>
                </a:solidFill>
                <a:latin typeface="Courier"/>
              </a:rPr>
              <a:t>sum</a:t>
            </a:r>
            <a:r>
              <a:rPr>
                <a:solidFill>
                  <a:srgbClr val="003B4F"/>
                </a:solidFill>
                <a:latin typeface="Courier"/>
              </a:rPr>
              <a:t>(</a:t>
            </a:r>
            <a:br/>
            <a:r>
              <a:rPr>
                <a:solidFill>
                  <a:srgbClr val="003B4F"/>
                </a:solidFill>
                <a:latin typeface="Courier"/>
              </a:rPr>
              <a:t> (</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 </a:t>
            </a:r>
            <a:r>
              <a:rPr>
                <a:solidFill>
                  <a:srgbClr val="5E5E5E"/>
                </a:solidFill>
                <a:latin typeface="Courier"/>
              </a:rPr>
              <a:t>&gt;=</a:t>
            </a:r>
            <a:r>
              <a:rPr>
                <a:solidFill>
                  <a:srgbClr val="003B4F"/>
                </a:solidFill>
                <a:latin typeface="Courier"/>
              </a:rPr>
              <a:t> </a:t>
            </a:r>
            <a:r>
              <a:rPr>
                <a:solidFill>
                  <a:srgbClr val="AD0000"/>
                </a:solidFill>
                <a:latin typeface="Courier"/>
              </a:rPr>
              <a:t>0.5</a:t>
            </a:r>
            <a:r>
              <a:rPr>
                <a:solidFill>
                  <a:srgbClr val="003B4F"/>
                </a:solidFill>
                <a:latin typeface="Courier"/>
              </a:rPr>
              <a:t>) </a:t>
            </a:r>
            <a:r>
              <a:rPr>
                <a:solidFill>
                  <a:srgbClr val="5E5E5E"/>
                </a:solidFill>
                <a:latin typeface="Courier"/>
              </a:rPr>
              <a:t>*</a:t>
            </a:r>
            <a:br/>
            <a:r>
              <a:rPr>
                <a:solidFill>
                  <a:srgbClr val="003B4F"/>
                </a:solidFill>
                <a:latin typeface="Courier"/>
              </a:rPr>
              <a:t> d[</a:t>
            </a:r>
            <a:r>
              <a:rPr>
                <a:solidFill>
                  <a:srgbClr val="20794D"/>
                </a:solidFill>
                <a:latin typeface="Courier"/>
              </a:rPr>
              <a:t>"count"</a:t>
            </a:r>
            <a:r>
              <a:rPr>
                <a:solidFill>
                  <a:srgbClr val="003B4F"/>
                </a:solidFill>
                <a:latin typeface="Courier"/>
              </a:rPr>
              <a:t>]</a:t>
            </a:r>
            <a:br/>
            <a:r>
              <a:rPr>
                <a:solidFill>
                  <a:srgbClr val="003B4F"/>
                </a:solidFill>
                <a:latin typeface="Courier"/>
              </a:rPr>
              <a:t>) </a:t>
            </a:r>
            <a:r>
              <a:rPr>
                <a:solidFill>
                  <a:srgbClr val="5E5E5E"/>
                </a:solidFill>
                <a:latin typeface="Courier"/>
              </a:rPr>
              <a:t>/</a:t>
            </a:r>
            <a:r>
              <a:rPr>
                <a:solidFill>
                  <a:srgbClr val="003B4F"/>
                </a:solidFill>
                <a:latin typeface="Courier"/>
              </a:rPr>
              <a:t> </a:t>
            </a:r>
            <a:b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0.03301997</a:t>
            </a:r>
          </a:p>
          <a:p>
            <a:pPr marL="0" lvl="0" indent="0">
              <a:buNone/>
            </a:pPr>
            <a:r>
              <a:t>For very imbalanced outcomes, this prevalence may in fact be zero.</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pointless fix</a:t>
            </a:r>
          </a:p>
        </p:txBody>
      </p:sp>
      <p:sp>
        <p:nvSpPr>
          <p:cNvPr id="3" name="Content Placeholder 2"/>
          <p:cNvSpPr>
            <a:spLocks noGrp="1"/>
          </p:cNvSpPr>
          <p:nvPr>
            <p:ph idx="1"/>
          </p:nvPr>
        </p:nvSpPr>
        <p:spPr/>
        <p:txBody>
          <a:bodyPr/>
          <a:lstStyle/>
          <a:p>
            <a:pPr marL="0" lvl="0" indent="0">
              <a:buNone/>
            </a:pPr>
            <a:r>
              <a:t>Because of the above problem many practitioners re-weight their training data to have the same number of positive and negative cases.</a:t>
            </a:r>
          </a:p>
          <a:p>
            <a:pPr lvl="0"/>
            <a:r>
              <a:t>This fix is unnecessary.</a:t>
            </a:r>
          </a:p>
          <a:p>
            <a:pPr lvl="1"/>
            <a:r>
              <a:t>However, it is a popular fix and writing articles how to perform this fix is a popular activity.</a:t>
            </a:r>
          </a:p>
          <a:p>
            <a:pPr lvl="0"/>
            <a:r>
              <a:t>The </a:t>
            </a:r>
            <a:r>
              <a:rPr i="1"/>
              <a:t>imagined</a:t>
            </a:r>
            <a:r>
              <a:t> need for the fix likely comes from thinking the useful output of a classifier is the class-label, when in fact the estimated probability is </a:t>
            </a:r>
            <a:r>
              <a:rPr i="1"/>
              <a:t>far</a:t>
            </a:r>
            <a:r>
              <a:t> more useful.</a:t>
            </a:r>
          </a:p>
          <a:p>
            <a:pPr lvl="0"/>
            <a:r>
              <a:rPr i="1"/>
              <a:t>Always</a:t>
            </a:r>
            <a:r>
              <a:t> insist on probabilities from classifiers, not “most likely class label.”</a:t>
            </a:r>
          </a:p>
          <a:p>
            <a:pPr lvl="1"/>
            <a:r>
              <a:t>One can always convert probabilities to labels later, but you can’t do the reverse.</a:t>
            </a:r>
          </a:p>
          <a:p>
            <a:pPr marL="0" lvl="0" indent="0">
              <a:buNone/>
            </a:pPr>
            <a:r>
              <a:t>More on the evils of binning when you don’t have a reason: </a:t>
            </a:r>
            <a:r>
              <a:rPr>
                <a:hlinkClick r:id="rId2"/>
              </a:rPr>
              <a:t>https://discourse.datamethods.org/t/categorizing-continuous-variables/3402</a:t>
            </a:r>
            <a:r>
              <a:t> (though I have used the technique as “poor man’s GAM”).</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Underlying Problem</a:t>
            </a:r>
          </a:p>
        </p:txBody>
      </p:sp>
      <p:sp>
        <p:nvSpPr>
          <p:cNvPr id="3" name="Content Placeholder 2"/>
          <p:cNvSpPr>
            <a:spLocks noGrp="1"/>
          </p:cNvSpPr>
          <p:nvPr>
            <p:ph idx="1"/>
          </p:nvPr>
        </p:nvSpPr>
        <p:spPr/>
        <p:txBody>
          <a:bodyPr/>
          <a:lstStyle/>
          <a:p>
            <a:pPr lvl="0"/>
            <a:r>
              <a:t>The view that classifiers should return categories is pernicious nonsense.</a:t>
            </a:r>
          </a:p>
          <a:p>
            <a:pPr lvl="0"/>
            <a:r>
              <a:t>In English “accuracy” is a synonym for “quality.”</a:t>
            </a:r>
          </a:p>
          <a:p>
            <a:pPr lvl="0"/>
            <a:r>
              <a:t>Accuracy is the most commonly asked for goodness metric for classifiers.</a:t>
            </a:r>
          </a:p>
          <a:p>
            <a:pPr lvl="1"/>
            <a:r>
              <a:t>Accuracy is </a:t>
            </a:r>
            <a:r>
              <a:rPr i="1"/>
              <a:t>almost never</a:t>
            </a:r>
            <a:r>
              <a:t> the right metric when outcome classes are imbalanced</a:t>
            </a:r>
          </a:p>
          <a:p>
            <a:pPr lvl="0"/>
            <a:r>
              <a:t>Learn to use ROC/AUC as it tells you how often your classifier’s probability orders the outcomes correctly.</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marL="0" lvl="0" indent="0">
              <a:buNone/>
            </a:pPr>
            <a:r>
              <a:t>ROC plot</a:t>
            </a:r>
          </a:p>
        </p:txBody>
      </p:sp>
      <p:sp>
        <p:nvSpPr>
          <p:cNvPr id="4" name="Text Placeholder 3"/>
          <p:cNvSpPr>
            <a:spLocks noGrp="1"/>
          </p:cNvSpPr>
          <p:nvPr>
            <p:ph type="body" sz="half" idx="2"/>
          </p:nvPr>
        </p:nvSpPr>
        <p:spPr/>
        <p:txBody>
          <a:bodyPr/>
          <a:lstStyle/>
          <a:p>
            <a:pPr marL="0" lvl="0" indent="0">
              <a:buNone/>
            </a:pPr>
            <a:r>
              <a:t>Don’t bother learning the ROC plot until you are comfortable with sensitivity and specificity. All the information in the ROC plot is also in this easy to read plot.</a:t>
            </a:r>
          </a:p>
          <a:p>
            <a:pPr lvl="0" indent="0">
              <a:buNone/>
            </a:pPr>
            <a:r>
              <a:rPr>
                <a:solidFill>
                  <a:srgbClr val="003B4F"/>
                </a:solidFill>
                <a:latin typeface="Courier"/>
              </a:rPr>
              <a:t>d[</a:t>
            </a:r>
            <a:r>
              <a:rPr>
                <a:solidFill>
                  <a:srgbClr val="20794D"/>
                </a:solidFill>
                <a:latin typeface="Courier"/>
              </a:rPr>
              <a:t>"prediction"</a:t>
            </a:r>
            <a:r>
              <a:rPr>
                <a:solidFill>
                  <a:srgbClr val="003B4F"/>
                </a:solidFill>
                <a:latin typeface="Courier"/>
              </a:rPr>
              <a:t>] &lt;- </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a:t>
            </a:r>
            <a:br/>
            <a:r>
              <a:rPr>
                <a:solidFill>
                  <a:srgbClr val="003B4F"/>
                </a:solidFill>
                <a:latin typeface="Courier"/>
              </a:rPr>
              <a:t>d_expanded &lt;- d[</a:t>
            </a:r>
            <a:r>
              <a:rPr>
                <a:solidFill>
                  <a:srgbClr val="4758AB"/>
                </a:solidFill>
                <a:latin typeface="Courier"/>
              </a:rPr>
              <a:t>rep</a:t>
            </a:r>
            <a:r>
              <a:rPr>
                <a:solidFill>
                  <a:srgbClr val="003B4F"/>
                </a:solidFill>
                <a:latin typeface="Courier"/>
              </a:rPr>
              <a:t>(</a:t>
            </a:r>
            <a:r>
              <a:rPr>
                <a:solidFill>
                  <a:srgbClr val="4758AB"/>
                </a:solidFill>
                <a:latin typeface="Courier"/>
              </a:rPr>
              <a:t>row.names</a:t>
            </a:r>
            <a:r>
              <a:rPr>
                <a:solidFill>
                  <a:srgbClr val="003B4F"/>
                </a:solidFill>
                <a:latin typeface="Courier"/>
              </a:rPr>
              <a:t>(d), d[[</a:t>
            </a:r>
            <a:r>
              <a:rPr>
                <a:solidFill>
                  <a:srgbClr val="20794D"/>
                </a:solidFill>
                <a:latin typeface="Courier"/>
              </a:rPr>
              <a:t>"count"</a:t>
            </a:r>
            <a:r>
              <a:rPr>
                <a:solidFill>
                  <a:srgbClr val="003B4F"/>
                </a:solidFill>
                <a:latin typeface="Courier"/>
              </a:rPr>
              <a:t>]]), ]</a:t>
            </a:r>
            <a:br/>
            <a:r>
              <a:rPr>
                <a:solidFill>
                  <a:srgbClr val="003B4F"/>
                </a:solidFill>
                <a:latin typeface="Courier"/>
              </a:rPr>
              <a:t>WVPlots</a:t>
            </a:r>
            <a:r>
              <a:rPr>
                <a:solidFill>
                  <a:srgbClr val="5E5E5E"/>
                </a:solidFill>
                <a:latin typeface="Courier"/>
              </a:rPr>
              <a:t>::</a:t>
            </a:r>
            <a:r>
              <a:rPr>
                <a:solidFill>
                  <a:srgbClr val="4758AB"/>
                </a:solidFill>
                <a:latin typeface="Courier"/>
              </a:rPr>
              <a:t>ThresholdPlot</a:t>
            </a:r>
            <a:r>
              <a:rPr>
                <a:solidFill>
                  <a:srgbClr val="003B4F"/>
                </a:solidFill>
                <a:latin typeface="Courier"/>
              </a:rPr>
              <a:t>(</a:t>
            </a:r>
            <a:br/>
            <a:r>
              <a:rPr>
                <a:solidFill>
                  <a:srgbClr val="003B4F"/>
                </a:solidFill>
                <a:latin typeface="Courier"/>
              </a:rPr>
              <a:t>  d_expanded, </a:t>
            </a:r>
            <a:br/>
            <a:r>
              <a:rPr>
                <a:solidFill>
                  <a:srgbClr val="003B4F"/>
                </a:solidFill>
                <a:latin typeface="Courier"/>
              </a:rPr>
              <a:t>  </a:t>
            </a:r>
            <a:r>
              <a:rPr>
                <a:solidFill>
                  <a:srgbClr val="657422"/>
                </a:solidFill>
                <a:latin typeface="Courier"/>
              </a:rPr>
              <a:t>xvar =</a:t>
            </a:r>
            <a:r>
              <a:rPr>
                <a:solidFill>
                  <a:srgbClr val="003B4F"/>
                </a:solidFill>
                <a:latin typeface="Courier"/>
              </a:rPr>
              <a:t> </a:t>
            </a:r>
            <a:r>
              <a:rPr>
                <a:solidFill>
                  <a:srgbClr val="20794D"/>
                </a:solidFill>
                <a:latin typeface="Courier"/>
              </a:rPr>
              <a:t>"prediction"</a:t>
            </a:r>
            <a:r>
              <a:rPr>
                <a:solidFill>
                  <a:srgbClr val="003B4F"/>
                </a:solidFill>
                <a:latin typeface="Courier"/>
              </a:rPr>
              <a:t>, </a:t>
            </a:r>
            <a:br/>
            <a:r>
              <a:rPr>
                <a:solidFill>
                  <a:srgbClr val="003B4F"/>
                </a:solidFill>
                <a:latin typeface="Courier"/>
              </a:rPr>
              <a:t>  </a:t>
            </a:r>
            <a:r>
              <a:rPr>
                <a:solidFill>
                  <a:srgbClr val="657422"/>
                </a:solidFill>
                <a:latin typeface="Courier"/>
              </a:rPr>
              <a:t>truthVar =</a:t>
            </a:r>
            <a:r>
              <a:rPr>
                <a:solidFill>
                  <a:srgbClr val="003B4F"/>
                </a:solidFill>
                <a:latin typeface="Courier"/>
              </a:rPr>
              <a:t> </a:t>
            </a:r>
            <a:r>
              <a:rPr>
                <a:solidFill>
                  <a:srgbClr val="20794D"/>
                </a:solidFill>
                <a:latin typeface="Courier"/>
              </a:rPr>
              <a:t>"breast_cancer_history"</a:t>
            </a:r>
            <a:r>
              <a:rPr>
                <a:solidFill>
                  <a:srgbClr val="003B4F"/>
                </a:solidFill>
                <a:latin typeface="Courier"/>
              </a:rPr>
              <a:t>, </a:t>
            </a:r>
            <a:br/>
            <a:r>
              <a:rPr>
                <a:solidFill>
                  <a:srgbClr val="003B4F"/>
                </a:solidFill>
                <a:latin typeface="Courier"/>
              </a:rPr>
              <a:t>  </a:t>
            </a:r>
            <a:r>
              <a:rPr>
                <a:solidFill>
                  <a:srgbClr val="657422"/>
                </a:solidFill>
                <a:latin typeface="Courier"/>
              </a:rPr>
              <a:t>truth_target =</a:t>
            </a:r>
            <a:r>
              <a:rPr>
                <a:solidFill>
                  <a:srgbClr val="003B4F"/>
                </a:solidFill>
                <a:latin typeface="Courier"/>
              </a:rPr>
              <a:t> </a:t>
            </a:r>
            <a:r>
              <a:rPr>
                <a:solidFill>
                  <a:srgbClr val="AD0000"/>
                </a:solidFill>
                <a:latin typeface="Courier"/>
              </a:rPr>
              <a:t>1</a:t>
            </a:r>
            <a:r>
              <a:rPr>
                <a:solidFill>
                  <a:srgbClr val="003B4F"/>
                </a:solidFill>
                <a:latin typeface="Courier"/>
              </a:rPr>
              <a:t>, </a:t>
            </a:r>
            <a:br/>
            <a:r>
              <a:rPr>
                <a:solidFill>
                  <a:srgbClr val="003B4F"/>
                </a:solidFill>
                <a:latin typeface="Courier"/>
              </a:rPr>
              <a:t>  </a:t>
            </a:r>
            <a:r>
              <a:rPr>
                <a:solidFill>
                  <a:srgbClr val="657422"/>
                </a:solidFill>
                <a:latin typeface="Courier"/>
              </a:rPr>
              <a:t>title =</a:t>
            </a:r>
            <a:r>
              <a:rPr>
                <a:solidFill>
                  <a:srgbClr val="003B4F"/>
                </a:solidFill>
                <a:latin typeface="Courier"/>
              </a:rPr>
              <a:t> </a:t>
            </a:r>
            <a:r>
              <a:rPr>
                <a:solidFill>
                  <a:srgbClr val="20794D"/>
                </a:solidFill>
                <a:latin typeface="Courier"/>
              </a:rPr>
              <a:t>"sensitivity and specificity as a function of proposed threshold"</a:t>
            </a:r>
            <a:r>
              <a:rPr>
                <a:solidFill>
                  <a:srgbClr val="003B4F"/>
                </a:solidFill>
                <a:latin typeface="Courier"/>
              </a:rPr>
              <a:t>)</a:t>
            </a:r>
          </a:p>
        </p:txBody>
      </p:sp>
      <p:pic>
        <p:nvPicPr>
          <p:cNvPr id="3" name="Picture 1" descr="Street_Fighting_Statistics_files/figure-pptx/unnamed-chunk-26-1.png"/>
          <p:cNvPicPr>
            <a:picLocks noGrp="1" noChangeAspect="1"/>
          </p:cNvPicPr>
          <p:nvPr/>
        </p:nvPicPr>
        <p:blipFill>
          <a:blip r:embed="rId2"/>
          <a:stretch>
            <a:fillRect/>
          </a:stretch>
        </p:blipFill>
        <p:spPr bwMode="auto">
          <a:xfrm>
            <a:off x="2667773" y="2571750"/>
            <a:ext cx="4673600" cy="2336800"/>
          </a:xfrm>
          <a:prstGeom prst="rect">
            <a:avLst/>
          </a:prstGeom>
          <a:noFill/>
          <a:ln w="9525">
            <a:noFill/>
            <a:headEnd/>
            <a:tailEnd/>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Time to Wrap Up</a:t>
            </a:r>
          </a:p>
        </p:txBody>
      </p:sp>
      <p:pic>
        <p:nvPicPr>
          <p:cNvPr id="3" name="Picture 1" descr="AlwaysHasBeen.jpg"/>
          <p:cNvPicPr>
            <a:picLocks noGrp="1" noChangeAspect="1"/>
          </p:cNvPicPr>
          <p:nvPr/>
        </p:nvPicPr>
        <p:blipFill>
          <a:blip r:embed="rId2"/>
          <a:stretch>
            <a:fillRect/>
          </a:stretch>
        </p:blipFill>
        <p:spPr bwMode="auto">
          <a:xfrm>
            <a:off x="1562100" y="1193800"/>
            <a:ext cx="6032500" cy="3390900"/>
          </a:xfrm>
          <a:prstGeom prst="rect">
            <a:avLst/>
          </a:prstGeom>
          <a:noFill/>
          <a:ln w="9525">
            <a:noFill/>
            <a:headEnd/>
            <a:tailEnd/>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Statistics versus Data Science</a:t>
            </a:r>
          </a:p>
        </p:txBody>
      </p:sp>
      <p:sp>
        <p:nvSpPr>
          <p:cNvPr id="3" name="Content Placeholder 2"/>
          <p:cNvSpPr>
            <a:spLocks noGrp="1"/>
          </p:cNvSpPr>
          <p:nvPr>
            <p:ph idx="1"/>
          </p:nvPr>
        </p:nvSpPr>
        <p:spPr/>
        <p:txBody>
          <a:bodyPr/>
          <a:lstStyle/>
          <a:p>
            <a:pPr marL="0" lvl="0" indent="0">
              <a:buNone/>
            </a:pPr>
            <a:r>
              <a:t>There is a tension between statistics and data science.</a:t>
            </a:r>
          </a:p>
          <a:p>
            <a:pPr lvl="0"/>
            <a:r>
              <a:t>Statistics emphasizes model identification and inference.</a:t>
            </a:r>
          </a:p>
          <a:p>
            <a:pPr lvl="0"/>
            <a:r>
              <a:t>Data Science emphasizes quality of model predictions.</a:t>
            </a:r>
          </a:p>
          <a:p>
            <a:pPr marL="0" lvl="0" indent="0">
              <a:buNone/>
            </a:pPr>
            <a:r>
              <a:rPr i="1"/>
              <a:t>Either</a:t>
            </a:r>
            <a:r>
              <a:t> field can be made to look bad by judging it in terms of the other’s concerns. Neither field can claim priority in consulting (that would be operations research!).</a:t>
            </a:r>
          </a:p>
          <a:p>
            <a:pPr marL="0" lvl="0" indent="0">
              <a:buNone/>
            </a:pPr>
            <a:r>
              <a:t>I will show what it looks like to rush from data to building a predictive model (supervised machine learning). Also, I will demonstrate some of the joy of working fast in idiomatic R.</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Summary</a:t>
            </a:r>
          </a:p>
        </p:txBody>
      </p:sp>
      <p:sp>
        <p:nvSpPr>
          <p:cNvPr id="3" name="Content Placeholder 2"/>
          <p:cNvSpPr>
            <a:spLocks noGrp="1"/>
          </p:cNvSpPr>
          <p:nvPr>
            <p:ph idx="1"/>
          </p:nvPr>
        </p:nvSpPr>
        <p:spPr/>
        <p:txBody>
          <a:bodyPr/>
          <a:lstStyle/>
          <a:p>
            <a:pPr lvl="0"/>
            <a:r>
              <a:t>Be wary of applying too many or too few tricks in your statistical or data science practice.</a:t>
            </a:r>
          </a:p>
          <a:p>
            <a:pPr lvl="1"/>
            <a:r>
              <a:t>You may need some</a:t>
            </a:r>
          </a:p>
          <a:p>
            <a:pPr lvl="1"/>
            <a:r>
              <a:t>You should justify each one you use</a:t>
            </a:r>
          </a:p>
          <a:p>
            <a:pPr lvl="0"/>
            <a:r>
              <a:t>Statistics is the formal study of when samples correctly represent the population they are drawn from.</a:t>
            </a:r>
          </a:p>
          <a:p>
            <a:pPr lvl="0"/>
            <a:r>
              <a:t>Data Science is the optimistic application of machine learning methods at scale.</a:t>
            </a:r>
          </a:p>
          <a:p>
            <a:pPr lvl="0"/>
            <a:r>
              <a:t>Or: statisticians like to call </a:t>
            </a:r>
            <a:r>
              <a:rPr>
                <a:latin typeface="Courier"/>
              </a:rPr>
              <a:t>summary()</a:t>
            </a:r>
            <a:r>
              <a:t> and </a:t>
            </a:r>
            <a:r>
              <a:rPr>
                <a:latin typeface="Courier"/>
              </a:rPr>
              <a:t>anova()</a:t>
            </a:r>
            <a:r>
              <a:t>, data scientists are content to call </a:t>
            </a:r>
            <a:r>
              <a:rPr>
                <a:latin typeface="Courier"/>
              </a:rPr>
              <a:t>predict()</a:t>
            </a:r>
            <a:r>
              <a:t>.</a:t>
            </a:r>
          </a:p>
          <a:p>
            <a:pPr lvl="0"/>
            <a:r>
              <a:t>In either case, the fears of the practitioner don’t always match the fears of the theorist, </a:t>
            </a:r>
            <a:r>
              <a:rPr i="1"/>
              <a:t>and</a:t>
            </a:r>
            <a:r>
              <a:t> vice versa.</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Some of our articles on these topics</a:t>
            </a:r>
          </a:p>
        </p:txBody>
      </p:sp>
      <p:sp>
        <p:nvSpPr>
          <p:cNvPr id="3" name="Content Placeholder 2"/>
          <p:cNvSpPr>
            <a:spLocks noGrp="1"/>
          </p:cNvSpPr>
          <p:nvPr>
            <p:ph idx="1"/>
          </p:nvPr>
        </p:nvSpPr>
        <p:spPr/>
        <p:txBody>
          <a:bodyPr/>
          <a:lstStyle/>
          <a:p>
            <a:pPr marL="0" lvl="0" indent="0">
              <a:buNone/>
            </a:pPr>
            <a:r>
              <a:t>Consider reading one, not all!!!</a:t>
            </a:r>
          </a:p>
          <a:p>
            <a:pPr lvl="0"/>
            <a:r>
              <a:rPr>
                <a:hlinkClick r:id="rId2"/>
              </a:rPr>
              <a:t>Nina Zumel: “I don’t think that means what you think it means;” Statistics to English Translation, Part 1: Accuracy Measures</a:t>
            </a:r>
            <a:r>
              <a:t>.</a:t>
            </a:r>
          </a:p>
          <a:p>
            <a:pPr lvl="0"/>
            <a:r>
              <a:rPr>
                <a:hlinkClick r:id="rId3"/>
              </a:rPr>
              <a:t>Nina Zumel: Squeezing the Most Utility from Your Models</a:t>
            </a:r>
            <a:r>
              <a:t>.</a:t>
            </a:r>
          </a:p>
          <a:p>
            <a:pPr lvl="0"/>
            <a:r>
              <a:rPr>
                <a:hlinkClick r:id="rId4"/>
              </a:rPr>
              <a:t>Nina Zumel: Does Balancing Classes Improve Classifier Performance?</a:t>
            </a:r>
          </a:p>
          <a:p>
            <a:pPr lvl="0"/>
            <a:r>
              <a:rPr>
                <a:hlinkClick r:id="rId5"/>
              </a:rPr>
              <a:t>Nina Zumel: Link Functions versus Data Transforms.</a:t>
            </a:r>
          </a:p>
          <a:p>
            <a:pPr lvl="0"/>
            <a:r>
              <a:rPr>
                <a:hlinkClick r:id="rId6"/>
              </a:rPr>
              <a:t>Nina Zumel: The Simpler Derivation of Logistic Regression</a:t>
            </a:r>
            <a:r>
              <a:t>.</a:t>
            </a:r>
          </a:p>
          <a:p>
            <a:pPr lvl="0"/>
            <a:r>
              <a:rPr>
                <a:hlinkClick r:id="rId7"/>
              </a:rPr>
              <a:t>vtreat for R</a:t>
            </a:r>
            <a:r>
              <a:t>, </a:t>
            </a:r>
            <a:r>
              <a:rPr>
                <a:hlinkClick r:id="rId7"/>
              </a:rPr>
              <a:t>vtreat for Python</a:t>
            </a:r>
            <a:r>
              <a:t> (our own super trick for re-coding high cardinality categorical variables!)</a:t>
            </a:r>
          </a:p>
          <a:p>
            <a:pPr lvl="0"/>
            <a:r>
              <a:rPr>
                <a:hlinkClick r:id="rId8"/>
              </a:rPr>
              <a:t>John Mount: Can a classifier that never says “yes” be useful?</a:t>
            </a:r>
          </a:p>
          <a:p>
            <a:pPr lvl="0"/>
            <a:r>
              <a:rPr>
                <a:hlinkClick r:id="rId9"/>
              </a:rPr>
              <a:t>John Mount: When Cross-Validation is More Powerful than Regularization.</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Thank You!</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Supervised Machine Learning</a:t>
            </a:r>
          </a:p>
        </p:txBody>
      </p:sp>
      <p:sp>
        <p:nvSpPr>
          <p:cNvPr id="3" name="Content Placeholder 2"/>
          <p:cNvSpPr>
            <a:spLocks noGrp="1"/>
          </p:cNvSpPr>
          <p:nvPr>
            <p:ph idx="1"/>
          </p:nvPr>
        </p:nvSpPr>
        <p:spPr/>
        <p:txBody>
          <a:bodyPr/>
          <a:lstStyle/>
          <a:p>
            <a:pPr marL="0" lvl="0" indent="0">
              <a:buNone/>
            </a:pPr>
            <a:r>
              <a:t>The task data scientists tend to be interested in is “supervised machine learning.”</a:t>
            </a:r>
          </a:p>
          <a:p>
            <a:pPr lvl="0"/>
            <a:r>
              <a:t>You are shown a table with rows of the form </a:t>
            </a:r>
            <a:r>
              <a:rPr>
                <a:latin typeface="Courier"/>
              </a:rPr>
              <a:t>(X, y)</a:t>
            </a:r>
            <a:r>
              <a:t>: try to find a function that that </a:t>
            </a:r>
            <a:r>
              <a:rPr>
                <a:latin typeface="Courier"/>
              </a:rPr>
              <a:t>f(X) ~ y</a:t>
            </a:r>
            <a:r>
              <a:t>.</a:t>
            </a:r>
          </a:p>
          <a:p>
            <a:pPr marL="0" lvl="0" indent="0">
              <a:buNone/>
            </a:pPr>
            <a:r>
              <a:t>Examples:</a:t>
            </a:r>
          </a:p>
          <a:p>
            <a:pPr lvl="0"/>
            <a:r>
              <a:t>Predicting childrens’ heights from parents’ heights.</a:t>
            </a:r>
          </a:p>
          <a:p>
            <a:pPr lvl="0"/>
            <a:r>
              <a:t>Predicting cancer risk.</a:t>
            </a:r>
          </a:p>
          <a:p>
            <a:pPr lvl="0"/>
            <a:r>
              <a:t>Predicting the probability of clicking on an online advertisement.</a:t>
            </a:r>
          </a:p>
          <a:p>
            <a:pPr lvl="0"/>
            <a:r>
              <a:t>Mapping a picture to a description (f(X) ~ y)</a:t>
            </a:r>
          </a:p>
          <a:p>
            <a:pPr lvl="0"/>
            <a:r>
              <a:t>Mapping a description to picture (f(y) ~ X)</a:t>
            </a:r>
          </a:p>
          <a:p>
            <a:pPr marL="0" lvl="0" indent="0">
              <a:buNone/>
            </a:pPr>
            <a:r>
              <a:t>(tends to ignore issues of cause!)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marL="0" lvl="0" indent="0">
              <a:buNone/>
            </a:pPr>
            <a:r>
              <a:t>Problems and Practices</a:t>
            </a:r>
          </a:p>
        </p:txBody>
      </p:sp>
      <p:sp>
        <p:nvSpPr>
          <p:cNvPr id="4" name="Text Placeholder 3"/>
          <p:cNvSpPr>
            <a:spLocks noGrp="1"/>
          </p:cNvSpPr>
          <p:nvPr>
            <p:ph type="body" sz="half" idx="2"/>
          </p:nvPr>
        </p:nvSpPr>
        <p:spPr/>
        <p:txBody>
          <a:bodyPr/>
          <a:lstStyle/>
          <a:p>
            <a:pPr marL="0" lvl="0" indent="0">
              <a:buNone/>
            </a:pPr>
            <a:r>
              <a:t>Judging a process merely by the results can simplify things, but also obscure important distinctions. This is the risk of “fit to finish” processes that are judged only on their final output.</a:t>
            </a:r>
          </a:p>
          <a:p>
            <a:pPr marL="0" lvl="0" indent="0">
              <a:buNone/>
            </a:pPr>
            <a:r>
              <a:t>It can seem that the practice of data science is memorizing an infinite number of arcane rituals. Many of the tool suppliers </a:t>
            </a:r>
            <a:r>
              <a:rPr i="1"/>
              <a:t>would like it to be that way</a:t>
            </a:r>
            <a:r>
              <a:t>.</a:t>
            </a:r>
          </a:p>
          <a:p>
            <a:pPr marL="0" lvl="0" indent="0">
              <a:buNone/>
            </a:pPr>
            <a:r>
              <a:t>Instead of this magical thinking, organize procedures by what they purport to fix.</a:t>
            </a:r>
          </a:p>
        </p:txBody>
      </p:sp>
      <p:pic>
        <p:nvPicPr>
          <p:cNvPr id="3" name="Picture 1" descr="fig:  GregorSailer_ThePotemkinVillage_3_1600_c.jpg"/>
          <p:cNvPicPr>
            <a:picLocks noGrp="1" noChangeAspect="1"/>
          </p:cNvPicPr>
          <p:nvPr/>
        </p:nvPicPr>
        <p:blipFill>
          <a:blip r:embed="rId2"/>
          <a:stretch>
            <a:fillRect/>
          </a:stretch>
        </p:blipFill>
        <p:spPr bwMode="auto">
          <a:xfrm>
            <a:off x="3416300" y="2235200"/>
            <a:ext cx="2286000" cy="1828800"/>
          </a:xfrm>
          <a:prstGeom prst="rect">
            <a:avLst/>
          </a:prstGeom>
          <a:noFill/>
          <a:ln w="9525">
            <a:noFill/>
            <a:headEnd/>
            <a:tailEnd/>
          </a:ln>
        </p:spPr>
      </p:pic>
      <p:sp>
        <p:nvSpPr>
          <p:cNvPr id="5" name="TextBox 3"/>
          <p:cNvSpPr txBox="1"/>
          <p:nvPr/>
        </p:nvSpPr>
        <p:spPr>
          <a:xfrm>
            <a:off x="444500" y="4064000"/>
            <a:ext cx="8229600" cy="508000"/>
          </a:xfrm>
          <a:prstGeom prst="rect">
            <a:avLst/>
          </a:prstGeom>
          <a:noFill/>
        </p:spPr>
        <p:txBody>
          <a:bodyPr/>
          <a:lstStyle/>
          <a:p>
            <a:pPr marL="0" lvl="0" indent="0" algn="ctr">
              <a:buNone/>
            </a:pPr>
            <a:r>
              <a:t>Gregor Sailer, The Potemkin Village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Fixes by what they Purport to Fix</a:t>
            </a:r>
          </a:p>
        </p:txBody>
      </p:sp>
      <p:graphicFrame>
        <p:nvGraphicFramePr>
          <p:cNvPr id="6" name="Content Placeholder 5"/>
          <p:cNvGraphicFramePr>
            <a:graphicFrameLocks noGrp="1"/>
          </p:cNvGraphicFramePr>
          <p:nvPr>
            <p:ph idx="1"/>
          </p:nvPr>
        </p:nvGraphicFramePr>
        <p:xfrm>
          <a:off x="457200" y="1193800"/>
          <a:ext cx="8229600" cy="339090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0">
                <a:tc>
                  <a:txBody>
                    <a:bodyPr/>
                    <a:lstStyle/>
                    <a:p>
                      <a:pPr marL="0" lvl="0" indent="0">
                        <a:buNone/>
                      </a:pPr>
                      <a:r>
                        <a:t>defensive ritual(s)</a:t>
                      </a:r>
                    </a:p>
                  </a:txBody>
                  <a:tcPr/>
                </a:tc>
                <a:tc>
                  <a:txBody>
                    <a:bodyPr/>
                    <a:lstStyle/>
                    <a:p>
                      <a:pPr marL="0" lvl="0" indent="0">
                        <a:buNone/>
                      </a:pPr>
                      <a:r>
                        <a:t>legitimate fear(s)</a:t>
                      </a:r>
                    </a:p>
                  </a:txBody>
                  <a:tcPr/>
                </a:tc>
                <a:extLst>
                  <a:ext uri="{0D108BD9-81ED-4DB2-BD59-A6C34878D82A}">
                    <a16:rowId xmlns:a16="http://schemas.microsoft.com/office/drawing/2014/main" val="10000"/>
                  </a:ext>
                </a:extLst>
              </a:tr>
              <a:tr h="0">
                <a:tc>
                  <a:txBody>
                    <a:bodyPr/>
                    <a:lstStyle/>
                    <a:p>
                      <a:pPr marL="0" lvl="0" indent="0">
                        <a:buNone/>
                      </a:pPr>
                      <a:r>
                        <a:rPr b="1"/>
                        <a:t>regularization</a:t>
                      </a:r>
                      <a:r>
                        <a:t>, variable pruning, principal components analysis</a:t>
                      </a:r>
                    </a:p>
                  </a:txBody>
                  <a:tcPr/>
                </a:tc>
                <a:tc>
                  <a:txBody>
                    <a:bodyPr/>
                    <a:lstStyle/>
                    <a:p>
                      <a:pPr marL="0" lvl="0" indent="0">
                        <a:buNone/>
                      </a:pPr>
                      <a:r>
                        <a:t>over-fit, </a:t>
                      </a:r>
                      <a:r>
                        <a:rPr b="1"/>
                        <a:t>co-linear variables</a:t>
                      </a:r>
                    </a:p>
                  </a:txBody>
                  <a:tcPr/>
                </a:tc>
                <a:extLst>
                  <a:ext uri="{0D108BD9-81ED-4DB2-BD59-A6C34878D82A}">
                    <a16:rowId xmlns:a16="http://schemas.microsoft.com/office/drawing/2014/main" val="10001"/>
                  </a:ext>
                </a:extLst>
              </a:tr>
              <a:tr h="0">
                <a:tc>
                  <a:txBody>
                    <a:bodyPr/>
                    <a:lstStyle/>
                    <a:p>
                      <a:pPr marL="0" lvl="0" indent="0">
                        <a:buNone/>
                      </a:pPr>
                      <a:r>
                        <a:t>out of sample evaluation, cross methods, ensemble methods, bagging, maximum entropy methods</a:t>
                      </a:r>
                    </a:p>
                  </a:txBody>
                  <a:tcPr/>
                </a:tc>
                <a:tc>
                  <a:txBody>
                    <a:bodyPr/>
                    <a:lstStyle/>
                    <a:p>
                      <a:pPr marL="0" lvl="0" indent="0">
                        <a:buNone/>
                      </a:pPr>
                      <a:r>
                        <a:t>over-fit</a:t>
                      </a:r>
                    </a:p>
                  </a:txBody>
                  <a:tcPr/>
                </a:tc>
                <a:extLst>
                  <a:ext uri="{0D108BD9-81ED-4DB2-BD59-A6C34878D82A}">
                    <a16:rowId xmlns:a16="http://schemas.microsoft.com/office/drawing/2014/main" val="10002"/>
                  </a:ext>
                </a:extLst>
              </a:tr>
              <a:tr h="0">
                <a:tc>
                  <a:txBody>
                    <a:bodyPr/>
                    <a:lstStyle/>
                    <a:p>
                      <a:pPr marL="0" lvl="0" indent="0">
                        <a:buNone/>
                      </a:pPr>
                      <a:r>
                        <a:rPr b="1"/>
                        <a:t>re-weighting data</a:t>
                      </a:r>
                    </a:p>
                  </a:txBody>
                  <a:tcPr/>
                </a:tc>
                <a:tc>
                  <a:txBody>
                    <a:bodyPr/>
                    <a:lstStyle/>
                    <a:p>
                      <a:pPr marL="0" lvl="0" indent="0">
                        <a:buNone/>
                      </a:pPr>
                      <a:r>
                        <a:t>heteroskedastic errors, concept drift, </a:t>
                      </a:r>
                      <a:r>
                        <a:rPr b="1"/>
                        <a:t>unbalanced classification classes</a:t>
                      </a:r>
                    </a:p>
                  </a:txBody>
                  <a:tcPr/>
                </a:tc>
                <a:extLst>
                  <a:ext uri="{0D108BD9-81ED-4DB2-BD59-A6C34878D82A}">
                    <a16:rowId xmlns:a16="http://schemas.microsoft.com/office/drawing/2014/main" val="10003"/>
                  </a:ext>
                </a:extLst>
              </a:tr>
              <a:tr h="0">
                <a:tc>
                  <a:txBody>
                    <a:bodyPr/>
                    <a:lstStyle/>
                    <a:p>
                      <a:pPr marL="0" lvl="0" indent="0">
                        <a:buNone/>
                      </a:pPr>
                      <a:r>
                        <a:t>non-linear outcome transforms, neural nets, tree methods</a:t>
                      </a:r>
                    </a:p>
                  </a:txBody>
                  <a:tcPr/>
                </a:tc>
                <a:tc>
                  <a:txBody>
                    <a:bodyPr/>
                    <a:lstStyle/>
                    <a:p>
                      <a:pPr marL="0" lvl="0" indent="0">
                        <a:buNone/>
                      </a:pPr>
                      <a:r>
                        <a:t>heteroskedastic errors, non-linear response structure</a:t>
                      </a:r>
                    </a:p>
                  </a:txBody>
                  <a:tcPr/>
                </a:tc>
                <a:extLst>
                  <a:ext uri="{0D108BD9-81ED-4DB2-BD59-A6C34878D82A}">
                    <a16:rowId xmlns:a16="http://schemas.microsoft.com/office/drawing/2014/main" val="10004"/>
                  </a:ext>
                </a:extLst>
              </a:tr>
              <a:tr h="0">
                <a:tc>
                  <a:txBody>
                    <a:bodyPr/>
                    <a:lstStyle/>
                    <a:p>
                      <a:pPr marL="0" lvl="0" indent="0">
                        <a:buNone/>
                      </a:pPr>
                      <a:r>
                        <a:t>interactions, machine learning, neural nets, tree methods, boosting, stacking</a:t>
                      </a:r>
                    </a:p>
                  </a:txBody>
                  <a:tcPr/>
                </a:tc>
                <a:tc>
                  <a:txBody>
                    <a:bodyPr/>
                    <a:lstStyle/>
                    <a:p>
                      <a:pPr marL="0" lvl="0" indent="0">
                        <a:buNone/>
                      </a:pPr>
                      <a:r>
                        <a:t>under-expressive models, don’t know structure of relation</a:t>
                      </a:r>
                    </a:p>
                  </a:txBody>
                  <a:tcPr/>
                </a:tc>
                <a:extLst>
                  <a:ext uri="{0D108BD9-81ED-4DB2-BD59-A6C34878D82A}">
                    <a16:rowId xmlns:a16="http://schemas.microsoft.com/office/drawing/2014/main" val="10005"/>
                  </a:ext>
                </a:extLst>
              </a:tr>
              <a:tr h="0">
                <a:tc>
                  <a:txBody>
                    <a:bodyPr/>
                    <a:lstStyle/>
                    <a:p>
                      <a:pPr marL="0" lvl="0" indent="0">
                        <a:buNone/>
                      </a:pPr>
                      <a:r>
                        <a:t>hyper parameter search</a:t>
                      </a:r>
                    </a:p>
                  </a:txBody>
                  <a:tcPr/>
                </a:tc>
                <a:tc>
                  <a:txBody>
                    <a:bodyPr/>
                    <a:lstStyle/>
                    <a:p>
                      <a:pPr marL="0" lvl="0" indent="0">
                        <a:buNone/>
                      </a:pPr>
                      <a:r>
                        <a:t>unstable models, under-specified modeling techniques</a:t>
                      </a:r>
                    </a:p>
                  </a:txBody>
                  <a:tcPr/>
                </a:tc>
                <a:extLst>
                  <a:ext uri="{0D108BD9-81ED-4DB2-BD59-A6C34878D82A}">
                    <a16:rowId xmlns:a16="http://schemas.microsoft.com/office/drawing/2014/main" val="10006"/>
                  </a:ext>
                </a:extLst>
              </a:tr>
              <a:tr h="0">
                <a:tc>
                  <a:txBody>
                    <a:bodyPr/>
                    <a:lstStyle/>
                    <a:p>
                      <a:pPr marL="0" lvl="0" indent="0">
                        <a:buNone/>
                      </a:pPr>
                      <a:r>
                        <a:t>Bayesian inference</a:t>
                      </a:r>
                    </a:p>
                  </a:txBody>
                  <a:tcPr/>
                </a:tc>
                <a:tc>
                  <a:txBody>
                    <a:bodyPr/>
                    <a:lstStyle/>
                    <a:p>
                      <a:pPr marL="0" lvl="0" indent="0">
                        <a:buNone/>
                      </a:pPr>
                      <a:r>
                        <a:t>neglecting prior knowledge and unobserved state</a:t>
                      </a:r>
                    </a:p>
                  </a:txBody>
                  <a:tcPr/>
                </a:tc>
                <a:extLst>
                  <a:ext uri="{0D108BD9-81ED-4DB2-BD59-A6C34878D82A}">
                    <a16:rowId xmlns:a16="http://schemas.microsoft.com/office/drawing/2014/main" val="10007"/>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This Talk</a:t>
            </a:r>
          </a:p>
        </p:txBody>
      </p:sp>
      <p:sp>
        <p:nvSpPr>
          <p:cNvPr id="3" name="Content Placeholder 2"/>
          <p:cNvSpPr>
            <a:spLocks noGrp="1"/>
          </p:cNvSpPr>
          <p:nvPr>
            <p:ph idx="1"/>
          </p:nvPr>
        </p:nvSpPr>
        <p:spPr/>
        <p:txBody>
          <a:bodyPr/>
          <a:lstStyle/>
          <a:p>
            <a:pPr marL="0" lvl="0" indent="0">
              <a:buNone/>
            </a:pPr>
            <a:r>
              <a:t>In this talk I’ll discuss predictive modeling, and two of the earlier bugbears:</a:t>
            </a:r>
          </a:p>
          <a:p>
            <a:pPr lvl="0"/>
            <a:r>
              <a:t>co-linear variables</a:t>
            </a:r>
          </a:p>
          <a:p>
            <a:pPr lvl="0"/>
            <a:r>
              <a:t>unbalanced classification classes</a:t>
            </a:r>
          </a:p>
          <a:p>
            <a:pPr marL="0" lvl="0" indent="0">
              <a:buNone/>
            </a:pPr>
            <a:r>
              <a:t>This is a chance to review some “street fighting statistics in R.”</a:t>
            </a:r>
          </a:p>
          <a:p>
            <a:pPr marL="0" lvl="0" indent="0">
              <a:buNone/>
            </a:pPr>
            <a:r>
              <a:t>All slides and material here: </a:t>
            </a:r>
            <a:r>
              <a:rPr>
                <a:hlinkClick r:id="rId2"/>
              </a:rPr>
              <a:t>https://github.com/WinVector/Examples/tree/main/Street_Fighting_Statistics</a:t>
            </a:r>
            <a:r>
              <a: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marL="0" lvl="0" indent="0">
              <a:buNone/>
            </a:pPr>
            <a:r>
              <a:t>Co-Linear Variables</a:t>
            </a:r>
          </a:p>
        </p:txBody>
      </p:sp>
      <p:sp>
        <p:nvSpPr>
          <p:cNvPr id="4" name="Text Placeholder 3"/>
          <p:cNvSpPr>
            <a:spLocks noGrp="1"/>
          </p:cNvSpPr>
          <p:nvPr>
            <p:ph type="body" sz="half" idx="2"/>
          </p:nvPr>
        </p:nvSpPr>
        <p:spPr/>
        <p:txBody>
          <a:bodyPr/>
          <a:lstStyle/>
          <a:p>
            <a:pPr marL="0" lvl="0" indent="0">
              <a:buNone/>
            </a:pPr>
            <a:r>
              <a:t>Variables that imitate each other, which to use?</a:t>
            </a:r>
          </a:p>
        </p:txBody>
      </p:sp>
      <p:pic>
        <p:nvPicPr>
          <p:cNvPr id="3" name="Picture 1" descr="spider_man.jpg"/>
          <p:cNvPicPr>
            <a:picLocks noGrp="1" noChangeAspect="1"/>
          </p:cNvPicPr>
          <p:nvPr/>
        </p:nvPicPr>
        <p:blipFill>
          <a:blip r:embed="rId2"/>
          <a:stretch>
            <a:fillRect/>
          </a:stretch>
        </p:blipFill>
        <p:spPr bwMode="auto">
          <a:xfrm>
            <a:off x="2108200" y="2235200"/>
            <a:ext cx="4902200" cy="2336800"/>
          </a:xfrm>
          <a:prstGeom prst="rect">
            <a:avLst/>
          </a:prstGeom>
          <a:noFill/>
          <a:ln w="9525">
            <a:noFill/>
            <a:headEnd/>
            <a:tailEn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marL="0" lvl="0" indent="0">
              <a:buNone/>
            </a:pPr>
            <a:r>
              <a:t>Co-Linear Variables, some data</a:t>
            </a:r>
          </a:p>
        </p:txBody>
      </p:sp>
      <p:sp>
        <p:nvSpPr>
          <p:cNvPr id="4" name="Text Placeholder 3"/>
          <p:cNvSpPr>
            <a:spLocks noGrp="1"/>
          </p:cNvSpPr>
          <p:nvPr>
            <p:ph type="body" sz="half" idx="2"/>
          </p:nvPr>
        </p:nvSpPr>
        <p:spPr/>
        <p:txBody>
          <a:bodyPr/>
          <a:lstStyle/>
          <a:p>
            <a:pPr marL="0" lvl="0" indent="0">
              <a:buNone/>
            </a:pPr>
            <a:r>
              <a:t>Consider the following famous data set, Galton’s height data. Galton didn’t start with multi-variate regression, so he introduced a variable called “mid_parent”.</a:t>
            </a:r>
          </a:p>
          <a:p>
            <a:pPr lvl="0" indent="0">
              <a:buNone/>
            </a:pPr>
            <a:r>
              <a:rPr>
                <a:solidFill>
                  <a:srgbClr val="003B4F"/>
                </a:solidFill>
                <a:latin typeface="Courier"/>
              </a:rPr>
              <a:t>d &lt;- </a:t>
            </a:r>
            <a:r>
              <a:rPr>
                <a:solidFill>
                  <a:srgbClr val="4758AB"/>
                </a:solidFill>
                <a:latin typeface="Courier"/>
              </a:rPr>
              <a:t>read.table</a:t>
            </a:r>
            <a:r>
              <a:rPr>
                <a:solidFill>
                  <a:srgbClr val="003B4F"/>
                </a:solidFill>
                <a:latin typeface="Courier"/>
              </a:rPr>
              <a:t>(</a:t>
            </a:r>
            <a:r>
              <a:rPr>
                <a:solidFill>
                  <a:srgbClr val="20794D"/>
                </a:solidFill>
                <a:latin typeface="Courier"/>
              </a:rPr>
              <a:t>"galton-stata11.tab"</a:t>
            </a:r>
            <a:r>
              <a:rPr>
                <a:solidFill>
                  <a:srgbClr val="003B4F"/>
                </a:solidFill>
                <a:latin typeface="Courier"/>
              </a:rPr>
              <a:t>, </a:t>
            </a:r>
            <a:r>
              <a:rPr>
                <a:solidFill>
                  <a:srgbClr val="657422"/>
                </a:solidFill>
                <a:latin typeface="Courier"/>
              </a:rPr>
              <a:t>header =</a:t>
            </a:r>
            <a:r>
              <a:rPr>
                <a:solidFill>
                  <a:srgbClr val="003B4F"/>
                </a:solidFill>
                <a:latin typeface="Courier"/>
              </a:rPr>
              <a:t> </a:t>
            </a:r>
            <a:r>
              <a:rPr>
                <a:solidFill>
                  <a:srgbClr val="8F5902"/>
                </a:solidFill>
                <a:latin typeface="Courier"/>
              </a:rPr>
              <a:t>TRUE</a:t>
            </a:r>
            <a:r>
              <a:rPr>
                <a:solidFill>
                  <a:srgbClr val="003B4F"/>
                </a:solidFill>
                <a:latin typeface="Courier"/>
              </a:rPr>
              <a:t>)</a:t>
            </a:r>
            <a:br/>
            <a:r>
              <a:rPr>
                <a:solidFill>
                  <a:srgbClr val="003B4F"/>
                </a:solidFill>
                <a:latin typeface="Courier"/>
              </a:rPr>
              <a:t>d</a:t>
            </a:r>
            <a:r>
              <a:rPr>
                <a:solidFill>
                  <a:srgbClr val="5E5E5E"/>
                </a:solidFill>
                <a:latin typeface="Courier"/>
              </a:rPr>
              <a:t>$</a:t>
            </a:r>
            <a:r>
              <a:rPr>
                <a:solidFill>
                  <a:srgbClr val="003B4F"/>
                </a:solidFill>
                <a:latin typeface="Courier"/>
              </a:rPr>
              <a:t>mid_parent = (d</a:t>
            </a:r>
            <a:r>
              <a:rPr>
                <a:solidFill>
                  <a:srgbClr val="5E5E5E"/>
                </a:solidFill>
                <a:latin typeface="Courier"/>
              </a:rPr>
              <a:t>$</a:t>
            </a:r>
            <a:r>
              <a:rPr>
                <a:solidFill>
                  <a:srgbClr val="003B4F"/>
                </a:solidFill>
                <a:latin typeface="Courier"/>
              </a:rPr>
              <a:t>father </a:t>
            </a:r>
            <a:r>
              <a:rPr>
                <a:solidFill>
                  <a:srgbClr val="5E5E5E"/>
                </a:solidFill>
                <a:latin typeface="Courier"/>
              </a:rPr>
              <a:t>+</a:t>
            </a:r>
            <a:r>
              <a:rPr>
                <a:solidFill>
                  <a:srgbClr val="003B4F"/>
                </a:solidFill>
                <a:latin typeface="Courier"/>
              </a:rPr>
              <a:t> </a:t>
            </a:r>
            <a:r>
              <a:rPr>
                <a:solidFill>
                  <a:srgbClr val="AD0000"/>
                </a:solidFill>
                <a:latin typeface="Courier"/>
              </a:rPr>
              <a:t>1.08</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5E5E5E"/>
                </a:solidFill>
                <a:latin typeface="Courier"/>
              </a:rPr>
              <a:t>$</a:t>
            </a:r>
            <a:r>
              <a:rPr>
                <a:solidFill>
                  <a:srgbClr val="003B4F"/>
                </a:solidFill>
                <a:latin typeface="Courier"/>
              </a:rPr>
              <a:t>mother) </a:t>
            </a:r>
            <a:r>
              <a:rPr>
                <a:solidFill>
                  <a:srgbClr val="5E5E5E"/>
                </a:solidFill>
                <a:latin typeface="Courier"/>
              </a:rPr>
              <a:t>/</a:t>
            </a:r>
            <a:r>
              <a:rPr>
                <a:solidFill>
                  <a:srgbClr val="003B4F"/>
                </a:solidFill>
                <a:latin typeface="Courier"/>
              </a:rPr>
              <a:t> </a:t>
            </a:r>
            <a:r>
              <a:rPr>
                <a:solidFill>
                  <a:srgbClr val="AD0000"/>
                </a:solidFill>
                <a:latin typeface="Courier"/>
              </a:rPr>
              <a:t>2</a:t>
            </a:r>
            <a:br/>
            <a:r>
              <a:rPr>
                <a:solidFill>
                  <a:srgbClr val="003B4F"/>
                </a:solidFill>
                <a:latin typeface="Courier"/>
              </a:rPr>
              <a:t>d </a:t>
            </a:r>
            <a:r>
              <a:rPr>
                <a:solidFill>
                  <a:srgbClr val="5E5E5E"/>
                </a:solidFill>
                <a:latin typeface="Courier"/>
              </a:rPr>
              <a:t>|&gt;</a:t>
            </a:r>
            <a:r>
              <a:rPr>
                <a:solidFill>
                  <a:srgbClr val="003B4F"/>
                </a:solidFill>
                <a:latin typeface="Courier"/>
              </a:rPr>
              <a:t> </a:t>
            </a:r>
            <a:r>
              <a:rPr>
                <a:solidFill>
                  <a:srgbClr val="4758AB"/>
                </a:solidFill>
                <a:latin typeface="Courier"/>
              </a:rPr>
              <a:t>head</a:t>
            </a:r>
            <a:r>
              <a:rPr>
                <a:solidFill>
                  <a:srgbClr val="003B4F"/>
                </a:solidFill>
                <a:latin typeface="Courier"/>
              </a:rPr>
              <a:t>() </a:t>
            </a:r>
            <a:r>
              <a:rPr>
                <a:solidFill>
                  <a:srgbClr val="5E5E5E"/>
                </a:solidFill>
                <a:latin typeface="Courier"/>
              </a:rPr>
              <a:t>|&gt;</a:t>
            </a:r>
            <a:r>
              <a:rPr>
                <a:solidFill>
                  <a:srgbClr val="003B4F"/>
                </a:solidFill>
                <a:latin typeface="Courier"/>
              </a:rPr>
              <a:t> knitr</a:t>
            </a:r>
            <a:r>
              <a:rPr>
                <a:solidFill>
                  <a:srgbClr val="5E5E5E"/>
                </a:solidFill>
                <a:latin typeface="Courier"/>
              </a:rPr>
              <a:t>::</a:t>
            </a:r>
            <a:r>
              <a:rPr>
                <a:solidFill>
                  <a:srgbClr val="4758AB"/>
                </a:solidFill>
                <a:latin typeface="Courier"/>
              </a:rPr>
              <a:t>kable</a:t>
            </a:r>
            <a:r>
              <a:rPr>
                <a:solidFill>
                  <a:srgbClr val="003B4F"/>
                </a:solidFill>
                <a:latin typeface="Courier"/>
              </a:rPr>
              <a:t>()</a:t>
            </a:r>
          </a:p>
        </p:txBody>
      </p:sp>
      <p:graphicFrame>
        <p:nvGraphicFramePr>
          <p:cNvPr id="6" name="Content Placeholder 5"/>
          <p:cNvGraphicFramePr>
            <a:graphicFrameLocks noGrp="1"/>
          </p:cNvGraphicFramePr>
          <p:nvPr>
            <p:ph idx="1"/>
          </p:nvPr>
        </p:nvGraphicFramePr>
        <p:xfrm>
          <a:off x="444500" y="2235200"/>
          <a:ext cx="8229600" cy="2336800"/>
        </p:xfrm>
        <a:graphic>
          <a:graphicData uri="http://schemas.openxmlformats.org/drawingml/2006/table">
            <a:tbl>
              <a:tblPr firstRow="1" bandRow="1">
                <a:tableStyleId>{5C22544A-7EE6-4342-B048-85BDC9FD1C3A}</a:tableStyleId>
              </a:tblPr>
              <a:tblGrid>
                <a:gridCol w="914400">
                  <a:extLst>
                    <a:ext uri="{9D8B030D-6E8A-4147-A177-3AD203B41FA5}">
                      <a16:colId xmlns:a16="http://schemas.microsoft.com/office/drawing/2014/main" val="20000"/>
                    </a:ext>
                  </a:extLst>
                </a:gridCol>
                <a:gridCol w="914400">
                  <a:extLst>
                    <a:ext uri="{9D8B030D-6E8A-4147-A177-3AD203B41FA5}">
                      <a16:colId xmlns:a16="http://schemas.microsoft.com/office/drawing/2014/main" val="20001"/>
                    </a:ext>
                  </a:extLst>
                </a:gridCol>
                <a:gridCol w="914400">
                  <a:extLst>
                    <a:ext uri="{9D8B030D-6E8A-4147-A177-3AD203B41FA5}">
                      <a16:colId xmlns:a16="http://schemas.microsoft.com/office/drawing/2014/main" val="20002"/>
                    </a:ext>
                  </a:extLst>
                </a:gridCol>
                <a:gridCol w="914400">
                  <a:extLst>
                    <a:ext uri="{9D8B030D-6E8A-4147-A177-3AD203B41FA5}">
                      <a16:colId xmlns:a16="http://schemas.microsoft.com/office/drawing/2014/main" val="20003"/>
                    </a:ext>
                  </a:extLst>
                </a:gridCol>
                <a:gridCol w="914400">
                  <a:extLst>
                    <a:ext uri="{9D8B030D-6E8A-4147-A177-3AD203B41FA5}">
                      <a16:colId xmlns:a16="http://schemas.microsoft.com/office/drawing/2014/main" val="20004"/>
                    </a:ext>
                  </a:extLst>
                </a:gridCol>
                <a:gridCol w="914400">
                  <a:extLst>
                    <a:ext uri="{9D8B030D-6E8A-4147-A177-3AD203B41FA5}">
                      <a16:colId xmlns:a16="http://schemas.microsoft.com/office/drawing/2014/main" val="20005"/>
                    </a:ext>
                  </a:extLst>
                </a:gridCol>
                <a:gridCol w="914400">
                  <a:extLst>
                    <a:ext uri="{9D8B030D-6E8A-4147-A177-3AD203B41FA5}">
                      <a16:colId xmlns:a16="http://schemas.microsoft.com/office/drawing/2014/main" val="20006"/>
                    </a:ext>
                  </a:extLst>
                </a:gridCol>
                <a:gridCol w="914400">
                  <a:extLst>
                    <a:ext uri="{9D8B030D-6E8A-4147-A177-3AD203B41FA5}">
                      <a16:colId xmlns:a16="http://schemas.microsoft.com/office/drawing/2014/main" val="20007"/>
                    </a:ext>
                  </a:extLst>
                </a:gridCol>
                <a:gridCol w="914400">
                  <a:extLst>
                    <a:ext uri="{9D8B030D-6E8A-4147-A177-3AD203B41FA5}">
                      <a16:colId xmlns:a16="http://schemas.microsoft.com/office/drawing/2014/main" val="20008"/>
                    </a:ext>
                  </a:extLst>
                </a:gridCol>
              </a:tblGrid>
              <a:tr h="0">
                <a:tc>
                  <a:txBody>
                    <a:bodyPr/>
                    <a:lstStyle/>
                    <a:p>
                      <a:pPr marL="0" lvl="0" indent="0" algn="l">
                        <a:buNone/>
                      </a:pPr>
                      <a:r>
                        <a:t>family</a:t>
                      </a:r>
                    </a:p>
                  </a:txBody>
                  <a:tcPr/>
                </a:tc>
                <a:tc>
                  <a:txBody>
                    <a:bodyPr/>
                    <a:lstStyle/>
                    <a:p>
                      <a:pPr marL="0" lvl="0" indent="0" algn="r">
                        <a:buNone/>
                      </a:pPr>
                      <a:r>
                        <a:t>father</a:t>
                      </a:r>
                    </a:p>
                  </a:txBody>
                  <a:tcPr/>
                </a:tc>
                <a:tc>
                  <a:txBody>
                    <a:bodyPr/>
                    <a:lstStyle/>
                    <a:p>
                      <a:pPr marL="0" lvl="0" indent="0" algn="r">
                        <a:buNone/>
                      </a:pPr>
                      <a:r>
                        <a:t>mother</a:t>
                      </a:r>
                    </a:p>
                  </a:txBody>
                  <a:tcPr/>
                </a:tc>
                <a:tc>
                  <a:txBody>
                    <a:bodyPr/>
                    <a:lstStyle/>
                    <a:p>
                      <a:pPr marL="0" lvl="0" indent="0" algn="l">
                        <a:buNone/>
                      </a:pPr>
                      <a:r>
                        <a:t>gender</a:t>
                      </a:r>
                    </a:p>
                  </a:txBody>
                  <a:tcPr/>
                </a:tc>
                <a:tc>
                  <a:txBody>
                    <a:bodyPr/>
                    <a:lstStyle/>
                    <a:p>
                      <a:pPr marL="0" lvl="0" indent="0" algn="r">
                        <a:buNone/>
                      </a:pPr>
                      <a:r>
                        <a:t>height</a:t>
                      </a:r>
                    </a:p>
                  </a:txBody>
                  <a:tcPr/>
                </a:tc>
                <a:tc>
                  <a:txBody>
                    <a:bodyPr/>
                    <a:lstStyle/>
                    <a:p>
                      <a:pPr marL="0" lvl="0" indent="0" algn="r">
                        <a:buNone/>
                      </a:pPr>
                      <a:r>
                        <a:t>kids</a:t>
                      </a:r>
                    </a:p>
                  </a:txBody>
                  <a:tcPr/>
                </a:tc>
                <a:tc>
                  <a:txBody>
                    <a:bodyPr/>
                    <a:lstStyle/>
                    <a:p>
                      <a:pPr marL="0" lvl="0" indent="0" algn="r">
                        <a:buNone/>
                      </a:pPr>
                      <a:r>
                        <a:t>male</a:t>
                      </a:r>
                    </a:p>
                  </a:txBody>
                  <a:tcPr/>
                </a:tc>
                <a:tc>
                  <a:txBody>
                    <a:bodyPr/>
                    <a:lstStyle/>
                    <a:p>
                      <a:pPr marL="0" lvl="0" indent="0" algn="r">
                        <a:buNone/>
                      </a:pPr>
                      <a:r>
                        <a:t>female</a:t>
                      </a:r>
                    </a:p>
                  </a:txBody>
                  <a:tcPr/>
                </a:tc>
                <a:tc>
                  <a:txBody>
                    <a:bodyPr/>
                    <a:lstStyle/>
                    <a:p>
                      <a:pPr marL="0" lvl="0" indent="0" algn="r">
                        <a:buNone/>
                      </a:pPr>
                      <a:r>
                        <a:t>mid_parent</a:t>
                      </a:r>
                    </a:p>
                  </a:txBody>
                  <a:tcPr/>
                </a:tc>
                <a:extLst>
                  <a:ext uri="{0D108BD9-81ED-4DB2-BD59-A6C34878D82A}">
                    <a16:rowId xmlns:a16="http://schemas.microsoft.com/office/drawing/2014/main" val="10000"/>
                  </a:ext>
                </a:extLst>
              </a:tr>
              <a:tr h="0">
                <a:tc>
                  <a:txBody>
                    <a:bodyPr/>
                    <a:lstStyle/>
                    <a:p>
                      <a:pPr marL="0" lvl="0" indent="0" algn="l">
                        <a:buNone/>
                      </a:pPr>
                      <a:r>
                        <a:t>1</a:t>
                      </a:r>
                    </a:p>
                  </a:txBody>
                  <a:tcPr/>
                </a:tc>
                <a:tc>
                  <a:txBody>
                    <a:bodyPr/>
                    <a:lstStyle/>
                    <a:p>
                      <a:pPr marL="0" lvl="0" indent="0" algn="r">
                        <a:buNone/>
                      </a:pPr>
                      <a:r>
                        <a:t>78.5</a:t>
                      </a:r>
                    </a:p>
                  </a:txBody>
                  <a:tcPr/>
                </a:tc>
                <a:tc>
                  <a:txBody>
                    <a:bodyPr/>
                    <a:lstStyle/>
                    <a:p>
                      <a:pPr marL="0" lvl="0" indent="0" algn="r">
                        <a:buNone/>
                      </a:pPr>
                      <a:r>
                        <a:t>67.0</a:t>
                      </a:r>
                    </a:p>
                  </a:txBody>
                  <a:tcPr/>
                </a:tc>
                <a:tc>
                  <a:txBody>
                    <a:bodyPr/>
                    <a:lstStyle/>
                    <a:p>
                      <a:pPr marL="0" lvl="0" indent="0" algn="l">
                        <a:buNone/>
                      </a:pPr>
                      <a:r>
                        <a:t>M</a:t>
                      </a:r>
                    </a:p>
                  </a:txBody>
                  <a:tcPr/>
                </a:tc>
                <a:tc>
                  <a:txBody>
                    <a:bodyPr/>
                    <a:lstStyle/>
                    <a:p>
                      <a:pPr marL="0" lvl="0" indent="0" algn="r">
                        <a:buNone/>
                      </a:pPr>
                      <a:r>
                        <a:t>73.2</a:t>
                      </a:r>
                    </a:p>
                  </a:txBody>
                  <a:tcPr/>
                </a:tc>
                <a:tc>
                  <a:txBody>
                    <a:bodyPr/>
                    <a:lstStyle/>
                    <a:p>
                      <a:pPr marL="0" lvl="0" indent="0" algn="r">
                        <a:buNone/>
                      </a:pPr>
                      <a:r>
                        <a:t>4</a:t>
                      </a:r>
                    </a:p>
                  </a:txBody>
                  <a:tcPr/>
                </a:tc>
                <a:tc>
                  <a:txBody>
                    <a:bodyPr/>
                    <a:lstStyle/>
                    <a:p>
                      <a:pPr marL="0" lvl="0" indent="0" algn="r">
                        <a:buNone/>
                      </a:pPr>
                      <a:r>
                        <a:t>1</a:t>
                      </a:r>
                    </a:p>
                  </a:txBody>
                  <a:tcPr/>
                </a:tc>
                <a:tc>
                  <a:txBody>
                    <a:bodyPr/>
                    <a:lstStyle/>
                    <a:p>
                      <a:pPr marL="0" lvl="0" indent="0" algn="r">
                        <a:buNone/>
                      </a:pPr>
                      <a:r>
                        <a:t>0</a:t>
                      </a:r>
                    </a:p>
                  </a:txBody>
                  <a:tcPr/>
                </a:tc>
                <a:tc>
                  <a:txBody>
                    <a:bodyPr/>
                    <a:lstStyle/>
                    <a:p>
                      <a:pPr marL="0" lvl="0" indent="0" algn="r">
                        <a:buNone/>
                      </a:pPr>
                      <a:r>
                        <a:t>75.43</a:t>
                      </a:r>
                    </a:p>
                  </a:txBody>
                  <a:tcPr/>
                </a:tc>
                <a:extLst>
                  <a:ext uri="{0D108BD9-81ED-4DB2-BD59-A6C34878D82A}">
                    <a16:rowId xmlns:a16="http://schemas.microsoft.com/office/drawing/2014/main" val="10001"/>
                  </a:ext>
                </a:extLst>
              </a:tr>
              <a:tr h="0">
                <a:tc>
                  <a:txBody>
                    <a:bodyPr/>
                    <a:lstStyle/>
                    <a:p>
                      <a:pPr marL="0" lvl="0" indent="0" algn="l">
                        <a:buNone/>
                      </a:pPr>
                      <a:r>
                        <a:t>1</a:t>
                      </a:r>
                    </a:p>
                  </a:txBody>
                  <a:tcPr/>
                </a:tc>
                <a:tc>
                  <a:txBody>
                    <a:bodyPr/>
                    <a:lstStyle/>
                    <a:p>
                      <a:pPr marL="0" lvl="0" indent="0" algn="r">
                        <a:buNone/>
                      </a:pPr>
                      <a:r>
                        <a:t>78.5</a:t>
                      </a:r>
                    </a:p>
                  </a:txBody>
                  <a:tcPr/>
                </a:tc>
                <a:tc>
                  <a:txBody>
                    <a:bodyPr/>
                    <a:lstStyle/>
                    <a:p>
                      <a:pPr marL="0" lvl="0" indent="0" algn="r">
                        <a:buNone/>
                      </a:pPr>
                      <a:r>
                        <a:t>67.0</a:t>
                      </a:r>
                    </a:p>
                  </a:txBody>
                  <a:tcPr/>
                </a:tc>
                <a:tc>
                  <a:txBody>
                    <a:bodyPr/>
                    <a:lstStyle/>
                    <a:p>
                      <a:pPr marL="0" lvl="0" indent="0" algn="l">
                        <a:buNone/>
                      </a:pPr>
                      <a:r>
                        <a:t>F</a:t>
                      </a:r>
                    </a:p>
                  </a:txBody>
                  <a:tcPr/>
                </a:tc>
                <a:tc>
                  <a:txBody>
                    <a:bodyPr/>
                    <a:lstStyle/>
                    <a:p>
                      <a:pPr marL="0" lvl="0" indent="0" algn="r">
                        <a:buNone/>
                      </a:pPr>
                      <a:r>
                        <a:t>69.2</a:t>
                      </a:r>
                    </a:p>
                  </a:txBody>
                  <a:tcPr/>
                </a:tc>
                <a:tc>
                  <a:txBody>
                    <a:bodyPr/>
                    <a:lstStyle/>
                    <a:p>
                      <a:pPr marL="0" lvl="0" indent="0" algn="r">
                        <a:buNone/>
                      </a:pPr>
                      <a:r>
                        <a:t>4</a:t>
                      </a:r>
                    </a:p>
                  </a:txBody>
                  <a:tcPr/>
                </a:tc>
                <a:tc>
                  <a:txBody>
                    <a:bodyPr/>
                    <a:lstStyle/>
                    <a:p>
                      <a:pPr marL="0" lvl="0" indent="0" algn="r">
                        <a:buNone/>
                      </a:pPr>
                      <a:r>
                        <a:t>0</a:t>
                      </a:r>
                    </a:p>
                  </a:txBody>
                  <a:tcPr/>
                </a:tc>
                <a:tc>
                  <a:txBody>
                    <a:bodyPr/>
                    <a:lstStyle/>
                    <a:p>
                      <a:pPr marL="0" lvl="0" indent="0" algn="r">
                        <a:buNone/>
                      </a:pPr>
                      <a:r>
                        <a:t>1</a:t>
                      </a:r>
                    </a:p>
                  </a:txBody>
                  <a:tcPr/>
                </a:tc>
                <a:tc>
                  <a:txBody>
                    <a:bodyPr/>
                    <a:lstStyle/>
                    <a:p>
                      <a:pPr marL="0" lvl="0" indent="0" algn="r">
                        <a:buNone/>
                      </a:pPr>
                      <a:r>
                        <a:t>75.43</a:t>
                      </a:r>
                    </a:p>
                  </a:txBody>
                  <a:tcPr/>
                </a:tc>
                <a:extLst>
                  <a:ext uri="{0D108BD9-81ED-4DB2-BD59-A6C34878D82A}">
                    <a16:rowId xmlns:a16="http://schemas.microsoft.com/office/drawing/2014/main" val="10002"/>
                  </a:ext>
                </a:extLst>
              </a:tr>
              <a:tr h="0">
                <a:tc>
                  <a:txBody>
                    <a:bodyPr/>
                    <a:lstStyle/>
                    <a:p>
                      <a:pPr marL="0" lvl="0" indent="0" algn="l">
                        <a:buNone/>
                      </a:pPr>
                      <a:r>
                        <a:t>1</a:t>
                      </a:r>
                    </a:p>
                  </a:txBody>
                  <a:tcPr/>
                </a:tc>
                <a:tc>
                  <a:txBody>
                    <a:bodyPr/>
                    <a:lstStyle/>
                    <a:p>
                      <a:pPr marL="0" lvl="0" indent="0" algn="r">
                        <a:buNone/>
                      </a:pPr>
                      <a:r>
                        <a:t>78.5</a:t>
                      </a:r>
                    </a:p>
                  </a:txBody>
                  <a:tcPr/>
                </a:tc>
                <a:tc>
                  <a:txBody>
                    <a:bodyPr/>
                    <a:lstStyle/>
                    <a:p>
                      <a:pPr marL="0" lvl="0" indent="0" algn="r">
                        <a:buNone/>
                      </a:pPr>
                      <a:r>
                        <a:t>67.0</a:t>
                      </a:r>
                    </a:p>
                  </a:txBody>
                  <a:tcPr/>
                </a:tc>
                <a:tc>
                  <a:txBody>
                    <a:bodyPr/>
                    <a:lstStyle/>
                    <a:p>
                      <a:pPr marL="0" lvl="0" indent="0" algn="l">
                        <a:buNone/>
                      </a:pPr>
                      <a:r>
                        <a:t>F</a:t>
                      </a:r>
                    </a:p>
                  </a:txBody>
                  <a:tcPr/>
                </a:tc>
                <a:tc>
                  <a:txBody>
                    <a:bodyPr/>
                    <a:lstStyle/>
                    <a:p>
                      <a:pPr marL="0" lvl="0" indent="0" algn="r">
                        <a:buNone/>
                      </a:pPr>
                      <a:r>
                        <a:t>69.0</a:t>
                      </a:r>
                    </a:p>
                  </a:txBody>
                  <a:tcPr/>
                </a:tc>
                <a:tc>
                  <a:txBody>
                    <a:bodyPr/>
                    <a:lstStyle/>
                    <a:p>
                      <a:pPr marL="0" lvl="0" indent="0" algn="r">
                        <a:buNone/>
                      </a:pPr>
                      <a:r>
                        <a:t>4</a:t>
                      </a:r>
                    </a:p>
                  </a:txBody>
                  <a:tcPr/>
                </a:tc>
                <a:tc>
                  <a:txBody>
                    <a:bodyPr/>
                    <a:lstStyle/>
                    <a:p>
                      <a:pPr marL="0" lvl="0" indent="0" algn="r">
                        <a:buNone/>
                      </a:pPr>
                      <a:r>
                        <a:t>0</a:t>
                      </a:r>
                    </a:p>
                  </a:txBody>
                  <a:tcPr/>
                </a:tc>
                <a:tc>
                  <a:txBody>
                    <a:bodyPr/>
                    <a:lstStyle/>
                    <a:p>
                      <a:pPr marL="0" lvl="0" indent="0" algn="r">
                        <a:buNone/>
                      </a:pPr>
                      <a:r>
                        <a:t>1</a:t>
                      </a:r>
                    </a:p>
                  </a:txBody>
                  <a:tcPr/>
                </a:tc>
                <a:tc>
                  <a:txBody>
                    <a:bodyPr/>
                    <a:lstStyle/>
                    <a:p>
                      <a:pPr marL="0" lvl="0" indent="0" algn="r">
                        <a:buNone/>
                      </a:pPr>
                      <a:r>
                        <a:t>75.43</a:t>
                      </a:r>
                    </a:p>
                  </a:txBody>
                  <a:tcPr/>
                </a:tc>
                <a:extLst>
                  <a:ext uri="{0D108BD9-81ED-4DB2-BD59-A6C34878D82A}">
                    <a16:rowId xmlns:a16="http://schemas.microsoft.com/office/drawing/2014/main" val="10003"/>
                  </a:ext>
                </a:extLst>
              </a:tr>
              <a:tr h="0">
                <a:tc>
                  <a:txBody>
                    <a:bodyPr/>
                    <a:lstStyle/>
                    <a:p>
                      <a:pPr marL="0" lvl="0" indent="0" algn="l">
                        <a:buNone/>
                      </a:pPr>
                      <a:r>
                        <a:t>1</a:t>
                      </a:r>
                    </a:p>
                  </a:txBody>
                  <a:tcPr/>
                </a:tc>
                <a:tc>
                  <a:txBody>
                    <a:bodyPr/>
                    <a:lstStyle/>
                    <a:p>
                      <a:pPr marL="0" lvl="0" indent="0" algn="r">
                        <a:buNone/>
                      </a:pPr>
                      <a:r>
                        <a:t>78.5</a:t>
                      </a:r>
                    </a:p>
                  </a:txBody>
                  <a:tcPr/>
                </a:tc>
                <a:tc>
                  <a:txBody>
                    <a:bodyPr/>
                    <a:lstStyle/>
                    <a:p>
                      <a:pPr marL="0" lvl="0" indent="0" algn="r">
                        <a:buNone/>
                      </a:pPr>
                      <a:r>
                        <a:t>67.0</a:t>
                      </a:r>
                    </a:p>
                  </a:txBody>
                  <a:tcPr/>
                </a:tc>
                <a:tc>
                  <a:txBody>
                    <a:bodyPr/>
                    <a:lstStyle/>
                    <a:p>
                      <a:pPr marL="0" lvl="0" indent="0" algn="l">
                        <a:buNone/>
                      </a:pPr>
                      <a:r>
                        <a:t>F</a:t>
                      </a:r>
                    </a:p>
                  </a:txBody>
                  <a:tcPr/>
                </a:tc>
                <a:tc>
                  <a:txBody>
                    <a:bodyPr/>
                    <a:lstStyle/>
                    <a:p>
                      <a:pPr marL="0" lvl="0" indent="0" algn="r">
                        <a:buNone/>
                      </a:pPr>
                      <a:r>
                        <a:t>69.0</a:t>
                      </a:r>
                    </a:p>
                  </a:txBody>
                  <a:tcPr/>
                </a:tc>
                <a:tc>
                  <a:txBody>
                    <a:bodyPr/>
                    <a:lstStyle/>
                    <a:p>
                      <a:pPr marL="0" lvl="0" indent="0" algn="r">
                        <a:buNone/>
                      </a:pPr>
                      <a:r>
                        <a:t>4</a:t>
                      </a:r>
                    </a:p>
                  </a:txBody>
                  <a:tcPr/>
                </a:tc>
                <a:tc>
                  <a:txBody>
                    <a:bodyPr/>
                    <a:lstStyle/>
                    <a:p>
                      <a:pPr marL="0" lvl="0" indent="0" algn="r">
                        <a:buNone/>
                      </a:pPr>
                      <a:r>
                        <a:t>0</a:t>
                      </a:r>
                    </a:p>
                  </a:txBody>
                  <a:tcPr/>
                </a:tc>
                <a:tc>
                  <a:txBody>
                    <a:bodyPr/>
                    <a:lstStyle/>
                    <a:p>
                      <a:pPr marL="0" lvl="0" indent="0" algn="r">
                        <a:buNone/>
                      </a:pPr>
                      <a:r>
                        <a:t>1</a:t>
                      </a:r>
                    </a:p>
                  </a:txBody>
                  <a:tcPr/>
                </a:tc>
                <a:tc>
                  <a:txBody>
                    <a:bodyPr/>
                    <a:lstStyle/>
                    <a:p>
                      <a:pPr marL="0" lvl="0" indent="0" algn="r">
                        <a:buNone/>
                      </a:pPr>
                      <a:r>
                        <a:t>75.43</a:t>
                      </a:r>
                    </a:p>
                  </a:txBody>
                  <a:tcPr/>
                </a:tc>
                <a:extLst>
                  <a:ext uri="{0D108BD9-81ED-4DB2-BD59-A6C34878D82A}">
                    <a16:rowId xmlns:a16="http://schemas.microsoft.com/office/drawing/2014/main" val="10004"/>
                  </a:ext>
                </a:extLst>
              </a:tr>
              <a:tr h="0">
                <a:tc>
                  <a:txBody>
                    <a:bodyPr/>
                    <a:lstStyle/>
                    <a:p>
                      <a:pPr marL="0" lvl="0" indent="0" algn="l">
                        <a:buNone/>
                      </a:pPr>
                      <a:r>
                        <a:t>2</a:t>
                      </a:r>
                    </a:p>
                  </a:txBody>
                  <a:tcPr/>
                </a:tc>
                <a:tc>
                  <a:txBody>
                    <a:bodyPr/>
                    <a:lstStyle/>
                    <a:p>
                      <a:pPr marL="0" lvl="0" indent="0" algn="r">
                        <a:buNone/>
                      </a:pPr>
                      <a:r>
                        <a:t>75.5</a:t>
                      </a:r>
                    </a:p>
                  </a:txBody>
                  <a:tcPr/>
                </a:tc>
                <a:tc>
                  <a:txBody>
                    <a:bodyPr/>
                    <a:lstStyle/>
                    <a:p>
                      <a:pPr marL="0" lvl="0" indent="0" algn="r">
                        <a:buNone/>
                      </a:pPr>
                      <a:r>
                        <a:t>66.5</a:t>
                      </a:r>
                    </a:p>
                  </a:txBody>
                  <a:tcPr/>
                </a:tc>
                <a:tc>
                  <a:txBody>
                    <a:bodyPr/>
                    <a:lstStyle/>
                    <a:p>
                      <a:pPr marL="0" lvl="0" indent="0" algn="l">
                        <a:buNone/>
                      </a:pPr>
                      <a:r>
                        <a:t>M</a:t>
                      </a:r>
                    </a:p>
                  </a:txBody>
                  <a:tcPr/>
                </a:tc>
                <a:tc>
                  <a:txBody>
                    <a:bodyPr/>
                    <a:lstStyle/>
                    <a:p>
                      <a:pPr marL="0" lvl="0" indent="0" algn="r">
                        <a:buNone/>
                      </a:pPr>
                      <a:r>
                        <a:t>73.5</a:t>
                      </a:r>
                    </a:p>
                  </a:txBody>
                  <a:tcPr/>
                </a:tc>
                <a:tc>
                  <a:txBody>
                    <a:bodyPr/>
                    <a:lstStyle/>
                    <a:p>
                      <a:pPr marL="0" lvl="0" indent="0" algn="r">
                        <a:buNone/>
                      </a:pPr>
                      <a:r>
                        <a:t>4</a:t>
                      </a:r>
                    </a:p>
                  </a:txBody>
                  <a:tcPr/>
                </a:tc>
                <a:tc>
                  <a:txBody>
                    <a:bodyPr/>
                    <a:lstStyle/>
                    <a:p>
                      <a:pPr marL="0" lvl="0" indent="0" algn="r">
                        <a:buNone/>
                      </a:pPr>
                      <a:r>
                        <a:t>1</a:t>
                      </a:r>
                    </a:p>
                  </a:txBody>
                  <a:tcPr/>
                </a:tc>
                <a:tc>
                  <a:txBody>
                    <a:bodyPr/>
                    <a:lstStyle/>
                    <a:p>
                      <a:pPr marL="0" lvl="0" indent="0" algn="r">
                        <a:buNone/>
                      </a:pPr>
                      <a:r>
                        <a:t>0</a:t>
                      </a:r>
                    </a:p>
                  </a:txBody>
                  <a:tcPr/>
                </a:tc>
                <a:tc>
                  <a:txBody>
                    <a:bodyPr/>
                    <a:lstStyle/>
                    <a:p>
                      <a:pPr marL="0" lvl="0" indent="0" algn="r">
                        <a:buNone/>
                      </a:pPr>
                      <a:r>
                        <a:t>73.66</a:t>
                      </a:r>
                    </a:p>
                  </a:txBody>
                  <a:tcPr/>
                </a:tc>
                <a:extLst>
                  <a:ext uri="{0D108BD9-81ED-4DB2-BD59-A6C34878D82A}">
                    <a16:rowId xmlns:a16="http://schemas.microsoft.com/office/drawing/2014/main" val="10005"/>
                  </a:ext>
                </a:extLst>
              </a:tr>
              <a:tr h="0">
                <a:tc>
                  <a:txBody>
                    <a:bodyPr/>
                    <a:lstStyle/>
                    <a:p>
                      <a:pPr marL="0" lvl="0" indent="0" algn="l">
                        <a:buNone/>
                      </a:pPr>
                      <a:r>
                        <a:t>2</a:t>
                      </a:r>
                    </a:p>
                  </a:txBody>
                  <a:tcPr/>
                </a:tc>
                <a:tc>
                  <a:txBody>
                    <a:bodyPr/>
                    <a:lstStyle/>
                    <a:p>
                      <a:pPr marL="0" lvl="0" indent="0" algn="r">
                        <a:buNone/>
                      </a:pPr>
                      <a:r>
                        <a:t>75.5</a:t>
                      </a:r>
                    </a:p>
                  </a:txBody>
                  <a:tcPr/>
                </a:tc>
                <a:tc>
                  <a:txBody>
                    <a:bodyPr/>
                    <a:lstStyle/>
                    <a:p>
                      <a:pPr marL="0" lvl="0" indent="0" algn="r">
                        <a:buNone/>
                      </a:pPr>
                      <a:r>
                        <a:t>66.5</a:t>
                      </a:r>
                    </a:p>
                  </a:txBody>
                  <a:tcPr/>
                </a:tc>
                <a:tc>
                  <a:txBody>
                    <a:bodyPr/>
                    <a:lstStyle/>
                    <a:p>
                      <a:pPr marL="0" lvl="0" indent="0" algn="l">
                        <a:buNone/>
                      </a:pPr>
                      <a:r>
                        <a:t>M</a:t>
                      </a:r>
                    </a:p>
                  </a:txBody>
                  <a:tcPr/>
                </a:tc>
                <a:tc>
                  <a:txBody>
                    <a:bodyPr/>
                    <a:lstStyle/>
                    <a:p>
                      <a:pPr marL="0" lvl="0" indent="0" algn="r">
                        <a:buNone/>
                      </a:pPr>
                      <a:r>
                        <a:t>72.5</a:t>
                      </a:r>
                    </a:p>
                  </a:txBody>
                  <a:tcPr/>
                </a:tc>
                <a:tc>
                  <a:txBody>
                    <a:bodyPr/>
                    <a:lstStyle/>
                    <a:p>
                      <a:pPr marL="0" lvl="0" indent="0" algn="r">
                        <a:buNone/>
                      </a:pPr>
                      <a:r>
                        <a:t>4</a:t>
                      </a:r>
                    </a:p>
                  </a:txBody>
                  <a:tcPr/>
                </a:tc>
                <a:tc>
                  <a:txBody>
                    <a:bodyPr/>
                    <a:lstStyle/>
                    <a:p>
                      <a:pPr marL="0" lvl="0" indent="0" algn="r">
                        <a:buNone/>
                      </a:pPr>
                      <a:r>
                        <a:t>1</a:t>
                      </a:r>
                    </a:p>
                  </a:txBody>
                  <a:tcPr/>
                </a:tc>
                <a:tc>
                  <a:txBody>
                    <a:bodyPr/>
                    <a:lstStyle/>
                    <a:p>
                      <a:pPr marL="0" lvl="0" indent="0" algn="r">
                        <a:buNone/>
                      </a:pPr>
                      <a:r>
                        <a:t>0</a:t>
                      </a:r>
                    </a:p>
                  </a:txBody>
                  <a:tcPr/>
                </a:tc>
                <a:tc>
                  <a:txBody>
                    <a:bodyPr/>
                    <a:lstStyle/>
                    <a:p>
                      <a:pPr marL="0" lvl="0" indent="0" algn="r">
                        <a:buNone/>
                      </a:pPr>
                      <a:r>
                        <a:t>73.66</a:t>
                      </a:r>
                    </a:p>
                  </a:txBody>
                  <a:tcPr/>
                </a:tc>
                <a:extLst>
                  <a:ext uri="{0D108BD9-81ED-4DB2-BD59-A6C34878D82A}">
                    <a16:rowId xmlns:a16="http://schemas.microsoft.com/office/drawing/2014/main" val="10006"/>
                  </a:ext>
                </a:extLst>
              </a:tr>
            </a:tbl>
          </a:graphicData>
        </a:graphic>
      </p:graphicFrame>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3091</Words>
  <Application>Microsoft Macintosh PowerPoint</Application>
  <PresentationFormat>On-screen Show (16:9)</PresentationFormat>
  <Paragraphs>280</Paragraphs>
  <Slides>32</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32</vt:i4>
      </vt:variant>
    </vt:vector>
  </HeadingPairs>
  <TitlesOfParts>
    <vt:vector size="36" baseType="lpstr">
      <vt:lpstr>Arial</vt:lpstr>
      <vt:lpstr>Calibri</vt:lpstr>
      <vt:lpstr>Courier</vt:lpstr>
      <vt:lpstr>Office Theme</vt:lpstr>
      <vt:lpstr>Data Science: Street Fighting Statistics</vt:lpstr>
      <vt:lpstr>Introduction</vt:lpstr>
      <vt:lpstr>Statistics versus Data Science</vt:lpstr>
      <vt:lpstr>Supervised Machine Learning</vt:lpstr>
      <vt:lpstr>Problems and Practices</vt:lpstr>
      <vt:lpstr>The Fixes by what they Purport to Fix</vt:lpstr>
      <vt:lpstr>This Talk</vt:lpstr>
      <vt:lpstr>Co-Linear Variables</vt:lpstr>
      <vt:lpstr>Co-Linear Variables, some data</vt:lpstr>
      <vt:lpstr>Held Out Evaluation</vt:lpstr>
      <vt:lpstr>A Model</vt:lpstr>
      <vt:lpstr>PowerPoint Presentation</vt:lpstr>
      <vt:lpstr>Another Model</vt:lpstr>
      <vt:lpstr>How effectively different are the models?</vt:lpstr>
      <vt:lpstr>How semantically different are the models?</vt:lpstr>
      <vt:lpstr>The Fit to Finish Dilemma</vt:lpstr>
      <vt:lpstr>Some Commentary</vt:lpstr>
      <vt:lpstr>Unbalanced Classification Classes</vt:lpstr>
      <vt:lpstr>Tools deforming the hands</vt:lpstr>
      <vt:lpstr>A Classification Example</vt:lpstr>
      <vt:lpstr>Preparing the data</vt:lpstr>
      <vt:lpstr>Building a classification model</vt:lpstr>
      <vt:lpstr>Using the model</vt:lpstr>
      <vt:lpstr>Probabilities</vt:lpstr>
      <vt:lpstr>The Fallacy</vt:lpstr>
      <vt:lpstr>The pointless fix</vt:lpstr>
      <vt:lpstr>The Underlying Problem</vt:lpstr>
      <vt:lpstr>ROC plot</vt:lpstr>
      <vt:lpstr>Time to Wrap Up</vt:lpstr>
      <vt:lpstr>Summary</vt:lpstr>
      <vt:lpstr>Some of our articles on these topics</vt:lpstr>
      <vt:lpstr>Thank You!</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16</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Street Fighting Statistics</dc:title>
  <dc:creator>John Mount, Win Vector LLC</dc:creator>
  <cp:keywords/>
  <cp:lastModifiedBy>John Mount mzlabs</cp:lastModifiedBy>
  <cp:revision>1</cp:revision>
  <dcterms:created xsi:type="dcterms:W3CDTF">2022-11-09T02:25:21Z</dcterms:created>
  <dcterms:modified xsi:type="dcterms:W3CDTF">2022-11-11T00:02:10Z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11/9/22</vt:lpwstr>
  </property>
  <property fmtid="{D5CDD505-2E9C-101B-9397-08002B2CF9AE}" pid="6" name="editor">
    <vt:lpwstr>source</vt:lpwstr>
  </property>
  <property fmtid="{D5CDD505-2E9C-101B-9397-08002B2CF9AE}" pid="7" name="header-includes">
    <vt:lpwstr/>
  </property>
  <property fmtid="{D5CDD505-2E9C-101B-9397-08002B2CF9AE}" pid="8" name="include-after">
    <vt:lpwstr/>
  </property>
  <property fmtid="{D5CDD505-2E9C-101B-9397-08002B2CF9AE}" pid="9" name="include-before">
    <vt:lpwstr/>
  </property>
  <property fmtid="{D5CDD505-2E9C-101B-9397-08002B2CF9AE}" pid="10" name="labels">
    <vt:lpwstr/>
  </property>
  <property fmtid="{D5CDD505-2E9C-101B-9397-08002B2CF9AE}" pid="11" name="toc-title">
    <vt:lpwstr>Table of contents</vt:lpwstr>
  </property>
</Properties>
</file>